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53"/>
  </p:notesMasterIdLst>
  <p:handoutMasterIdLst>
    <p:handoutMasterId r:id="rId54"/>
  </p:handoutMasterIdLst>
  <p:sldIdLst>
    <p:sldId id="256" r:id="rId5"/>
    <p:sldId id="289" r:id="rId6"/>
    <p:sldId id="264" r:id="rId7"/>
    <p:sldId id="277" r:id="rId8"/>
    <p:sldId id="295" r:id="rId9"/>
    <p:sldId id="278" r:id="rId10"/>
    <p:sldId id="296" r:id="rId11"/>
    <p:sldId id="300" r:id="rId12"/>
    <p:sldId id="301" r:id="rId13"/>
    <p:sldId id="302" r:id="rId14"/>
    <p:sldId id="303" r:id="rId15"/>
    <p:sldId id="297"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298" r:id="rId42"/>
    <p:sldId id="329" r:id="rId43"/>
    <p:sldId id="330" r:id="rId44"/>
    <p:sldId id="331" r:id="rId45"/>
    <p:sldId id="332" r:id="rId46"/>
    <p:sldId id="333" r:id="rId47"/>
    <p:sldId id="266" r:id="rId48"/>
    <p:sldId id="258" r:id="rId49"/>
    <p:sldId id="270" r:id="rId50"/>
    <p:sldId id="294" r:id="rId51"/>
    <p:sldId id="27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oy Tarafdar" userId="c891434d3aed75a4" providerId="LiveId" clId="{5461957E-A363-49C0-8661-B4B39B0B1220}"/>
    <pc:docChg chg="custSel modSld">
      <pc:chgData name="Sujoy Tarafdar" userId="c891434d3aed75a4" providerId="LiveId" clId="{5461957E-A363-49C0-8661-B4B39B0B1220}" dt="2024-09-29T15:06:36.977" v="22" actId="20577"/>
      <pc:docMkLst>
        <pc:docMk/>
      </pc:docMkLst>
      <pc:sldChg chg="modSp mod">
        <pc:chgData name="Sujoy Tarafdar" userId="c891434d3aed75a4" providerId="LiveId" clId="{5461957E-A363-49C0-8661-B4B39B0B1220}" dt="2024-09-29T15:06:36.977" v="22" actId="20577"/>
        <pc:sldMkLst>
          <pc:docMk/>
          <pc:sldMk cId="1642425379" sldId="256"/>
        </pc:sldMkLst>
        <pc:spChg chg="mod">
          <ac:chgData name="Sujoy Tarafdar" userId="c891434d3aed75a4" providerId="LiveId" clId="{5461957E-A363-49C0-8661-B4B39B0B1220}" dt="2024-09-29T15:06:36.977" v="22" actId="20577"/>
          <ac:spMkLst>
            <pc:docMk/>
            <pc:sldMk cId="1642425379" sldId="256"/>
            <ac:spMk id="3" creationId="{1901B20D-4C28-4DA3-ABBD-718C22A5E58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29-Sep-24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29-Sep-24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ir of boxes on a computer&#10;&#10;Description automatically generated with low confidence">
            <a:extLst>
              <a:ext uri="{FF2B5EF4-FFF2-40B4-BE49-F238E27FC236}">
                <a16:creationId xmlns:a16="http://schemas.microsoft.com/office/drawing/2014/main" id="{EA1C1E71-1DB8-0525-06E3-BBA81AF5F0CB}"/>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96611" y="1877470"/>
            <a:ext cx="4941771" cy="1122202"/>
          </a:xfrm>
        </p:spPr>
        <p:txBody>
          <a:bodyPr/>
          <a:lstStyle/>
          <a:p>
            <a:pPr algn="ctr"/>
            <a:r>
              <a:rPr lang="en-US" sz="3200" dirty="0">
                <a:latin typeface="Amasis MT Pro" panose="02040504050005020304" pitchFamily="18" charset="0"/>
              </a:rPr>
              <a:t>Market Basket Analysis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7432040" y="3754940"/>
            <a:ext cx="4941771" cy="1122202"/>
          </a:xfrm>
        </p:spPr>
        <p:txBody>
          <a:bodyPr>
            <a:normAutofit/>
          </a:bodyPr>
          <a:lstStyle/>
          <a:p>
            <a:pPr algn="ctr"/>
            <a:r>
              <a:rPr lang="en-US" sz="1800" dirty="0">
                <a:latin typeface="Amasis MT Pro" panose="02040504050005020304" pitchFamily="18" charset="0"/>
              </a:rPr>
              <a:t>Capstone Project</a:t>
            </a:r>
          </a:p>
          <a:p>
            <a:pPr algn="ctr"/>
            <a:r>
              <a:rPr lang="en-US" sz="1800" dirty="0">
                <a:latin typeface="Amasis MT Pro" panose="02040504050005020304" pitchFamily="18" charset="0"/>
              </a:rPr>
              <a:t>Sujoy Kumar Tarafdar</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CDF8FFB-56A9-7268-5EAC-DC338ED7C3C5}"/>
              </a:ext>
            </a:extLst>
          </p:cNvPr>
          <p:cNvPicPr>
            <a:picLocks noChangeAspect="1"/>
          </p:cNvPicPr>
          <p:nvPr/>
        </p:nvPicPr>
        <p:blipFill rotWithShape="1">
          <a:blip r:embed="rId2"/>
          <a:srcRect r="6666"/>
          <a:stretch/>
        </p:blipFill>
        <p:spPr>
          <a:xfrm>
            <a:off x="20" y="10"/>
            <a:ext cx="12191980" cy="6857990"/>
          </a:xfrm>
          <a:prstGeom prst="rect">
            <a:avLst/>
          </a:prstGeom>
          <a:noFill/>
        </p:spPr>
      </p:pic>
    </p:spTree>
    <p:extLst>
      <p:ext uri="{BB962C8B-B14F-4D97-AF65-F5344CB8AC3E}">
        <p14:creationId xmlns:p14="http://schemas.microsoft.com/office/powerpoint/2010/main" val="160672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228E8FD5-7546-EDE6-0EEE-FD2FBEC16730}"/>
              </a:ext>
            </a:extLst>
          </p:cNvPr>
          <p:cNvPicPr>
            <a:picLocks noChangeAspect="1"/>
          </p:cNvPicPr>
          <p:nvPr/>
        </p:nvPicPr>
        <p:blipFill rotWithShape="1">
          <a:blip r:embed="rId2"/>
          <a:srcRect r="5778"/>
          <a:stretch/>
        </p:blipFill>
        <p:spPr>
          <a:xfrm>
            <a:off x="20" y="10"/>
            <a:ext cx="12191980" cy="6857990"/>
          </a:xfrm>
          <a:prstGeom prst="rect">
            <a:avLst/>
          </a:prstGeom>
          <a:noFill/>
        </p:spPr>
      </p:pic>
    </p:spTree>
    <p:extLst>
      <p:ext uri="{BB962C8B-B14F-4D97-AF65-F5344CB8AC3E}">
        <p14:creationId xmlns:p14="http://schemas.microsoft.com/office/powerpoint/2010/main" val="407178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screen&#10;&#10;Description automatically generated">
            <a:extLst>
              <a:ext uri="{FF2B5EF4-FFF2-40B4-BE49-F238E27FC236}">
                <a16:creationId xmlns:a16="http://schemas.microsoft.com/office/drawing/2014/main" id="{80E39DC9-0815-6D09-B5AF-0B1CFBBE72E5}"/>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DE480F2-76F4-915C-84B6-CE27F5CE64C1}"/>
              </a:ext>
            </a:extLst>
          </p:cNvPr>
          <p:cNvSpPr>
            <a:spLocks noGrp="1"/>
          </p:cNvSpPr>
          <p:nvPr>
            <p:ph type="dt" sz="half" idx="2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F5D07ABA-A46C-81E0-D457-B9BA9286558F}"/>
              </a:ext>
            </a:extLst>
          </p:cNvPr>
          <p:cNvSpPr>
            <a:spLocks noGrp="1"/>
          </p:cNvSpPr>
          <p:nvPr>
            <p:ph type="ftr" sz="quarter" idx="2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1A2F1A8D-06A3-4E9B-9F84-01972EA614E1}"/>
              </a:ext>
            </a:extLst>
          </p:cNvPr>
          <p:cNvSpPr>
            <a:spLocks noGrp="1"/>
          </p:cNvSpPr>
          <p:nvPr>
            <p:ph type="sldNum" sz="quarter" idx="22"/>
          </p:nvPr>
        </p:nvSpPr>
        <p:spPr/>
        <p:txBody>
          <a:bodyPr/>
          <a:lstStyle/>
          <a:p>
            <a:fld id="{B5CEABB6-07DC-46E8-9B57-56EC44A396E5}" type="slidenum">
              <a:rPr lang="en-US" smtClean="0"/>
              <a:pPr/>
              <a:t>12</a:t>
            </a:fld>
            <a:endParaRPr lang="en-US" dirty="0"/>
          </a:p>
        </p:txBody>
      </p:sp>
      <p:sp>
        <p:nvSpPr>
          <p:cNvPr id="36" name="TextBox 35">
            <a:extLst>
              <a:ext uri="{FF2B5EF4-FFF2-40B4-BE49-F238E27FC236}">
                <a16:creationId xmlns:a16="http://schemas.microsoft.com/office/drawing/2014/main" id="{FC4BE81E-2F4E-7FBD-96A6-610AE9A185C6}"/>
              </a:ext>
            </a:extLst>
          </p:cNvPr>
          <p:cNvSpPr txBox="1"/>
          <p:nvPr/>
        </p:nvSpPr>
        <p:spPr>
          <a:xfrm>
            <a:off x="1109140" y="2828835"/>
            <a:ext cx="3277329" cy="1323439"/>
          </a:xfrm>
          <a:prstGeom prst="rect">
            <a:avLst/>
          </a:prstGeom>
          <a:noFill/>
        </p:spPr>
        <p:txBody>
          <a:bodyPr wrap="square" rtlCol="0">
            <a:spAutoFit/>
          </a:bodyPr>
          <a:lstStyle/>
          <a:p>
            <a:pPr algn="ctr"/>
            <a:r>
              <a:rPr lang="en-US" sz="4000" b="1" dirty="0">
                <a:solidFill>
                  <a:schemeClr val="bg1"/>
                </a:solidFill>
                <a:latin typeface="Amasis MT Pro" panose="02040504050005020304" pitchFamily="18" charset="0"/>
              </a:rPr>
              <a:t>DATA ANALYSIS</a:t>
            </a:r>
          </a:p>
        </p:txBody>
      </p:sp>
    </p:spTree>
    <p:extLst>
      <p:ext uri="{BB962C8B-B14F-4D97-AF65-F5344CB8AC3E}">
        <p14:creationId xmlns:p14="http://schemas.microsoft.com/office/powerpoint/2010/main" val="331298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logo with orange circles and grey dots&#10;&#10;Description automatically generated">
            <a:extLst>
              <a:ext uri="{FF2B5EF4-FFF2-40B4-BE49-F238E27FC236}">
                <a16:creationId xmlns:a16="http://schemas.microsoft.com/office/drawing/2014/main" id="{52DBB3DD-E254-147F-46B1-5EDBFF943502}"/>
              </a:ext>
            </a:extLst>
          </p:cNvPr>
          <p:cNvPicPr>
            <a:picLocks noChangeAspect="1"/>
          </p:cNvPicPr>
          <p:nvPr/>
        </p:nvPicPr>
        <p:blipFill>
          <a:blip r:embed="rId2"/>
          <a:stretch>
            <a:fillRect/>
          </a:stretch>
        </p:blipFill>
        <p:spPr>
          <a:xfrm>
            <a:off x="1762539" y="3214944"/>
            <a:ext cx="2531165" cy="2778176"/>
          </a:xfrm>
          <a:prstGeom prst="rect">
            <a:avLst/>
          </a:prstGeom>
        </p:spPr>
      </p:pic>
      <p:sp>
        <p:nvSpPr>
          <p:cNvPr id="17" name="TextBox 16">
            <a:extLst>
              <a:ext uri="{FF2B5EF4-FFF2-40B4-BE49-F238E27FC236}">
                <a16:creationId xmlns:a16="http://schemas.microsoft.com/office/drawing/2014/main" id="{40218F29-FAF2-7AF1-CEF2-0F4D91D06CBF}"/>
              </a:ext>
            </a:extLst>
          </p:cNvPr>
          <p:cNvSpPr txBox="1"/>
          <p:nvPr/>
        </p:nvSpPr>
        <p:spPr>
          <a:xfrm>
            <a:off x="5552661" y="398788"/>
            <a:ext cx="6268279" cy="5632311"/>
          </a:xfrm>
          <a:prstGeom prst="rect">
            <a:avLst/>
          </a:prstGeom>
          <a:noFill/>
        </p:spPr>
        <p:txBody>
          <a:bodyPr wrap="square" rtlCol="0">
            <a:spAutoFit/>
          </a:bodyPr>
          <a:lstStyle/>
          <a:p>
            <a:r>
              <a:rPr lang="en-US" dirty="0"/>
              <a:t>After Data Cleaning and Data Preprocessing comes the next step Data Analysis, And for Data Analysis We used the Software tool Jupyter Notebook for using the Python Code for Analysis.</a:t>
            </a:r>
          </a:p>
          <a:p>
            <a:endParaRPr lang="en-US" dirty="0"/>
          </a:p>
          <a:p>
            <a:r>
              <a:rPr lang="en-US" dirty="0"/>
              <a:t>For the initial stages of the Analysis, We imported the necessary packages in the Jupyter notebook like:</a:t>
            </a:r>
          </a:p>
          <a:p>
            <a:pPr marL="285750" indent="-285750">
              <a:buFont typeface="Arial" panose="020B0604020202020204" pitchFamily="34" charset="0"/>
              <a:buChar char="•"/>
            </a:pPr>
            <a:r>
              <a:rPr lang="en-US" dirty="0" err="1"/>
              <a:t>Numpy</a:t>
            </a:r>
            <a:endParaRPr lang="en-US" dirty="0"/>
          </a:p>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a:t>Seaborn</a:t>
            </a:r>
          </a:p>
          <a:p>
            <a:pPr marL="285750" indent="-285750">
              <a:buFont typeface="Arial" panose="020B0604020202020204" pitchFamily="34" charset="0"/>
              <a:buChar char="•"/>
            </a:pPr>
            <a:r>
              <a:rPr lang="en-US" dirty="0"/>
              <a:t>Matplotlib</a:t>
            </a:r>
          </a:p>
          <a:p>
            <a:pPr marL="285750" indent="-285750">
              <a:buFont typeface="Arial" panose="020B0604020202020204" pitchFamily="34" charset="0"/>
              <a:buChar char="•"/>
            </a:pPr>
            <a:r>
              <a:rPr lang="en-US" dirty="0" err="1"/>
              <a:t>Apriori</a:t>
            </a:r>
            <a:r>
              <a:rPr lang="en-US" dirty="0"/>
              <a:t> [</a:t>
            </a:r>
            <a:r>
              <a:rPr lang="en-US" dirty="0" err="1"/>
              <a:t>mlxtend.frequent_patterns</a:t>
            </a:r>
            <a:r>
              <a:rPr lang="en-US" dirty="0"/>
              <a:t>]</a:t>
            </a:r>
          </a:p>
          <a:p>
            <a:pPr marL="285750" indent="-285750">
              <a:buFont typeface="Arial" panose="020B0604020202020204" pitchFamily="34" charset="0"/>
              <a:buChar char="•"/>
            </a:pPr>
            <a:r>
              <a:rPr lang="en-US" dirty="0" err="1"/>
              <a:t>Association_rules</a:t>
            </a:r>
            <a:r>
              <a:rPr lang="en-US" dirty="0"/>
              <a:t> [</a:t>
            </a:r>
            <a:r>
              <a:rPr lang="en-US" dirty="0" err="1"/>
              <a:t>mlxtend.frequent_patterns</a:t>
            </a:r>
            <a:r>
              <a:rPr lang="en-US" dirty="0"/>
              <a:t>]</a:t>
            </a:r>
          </a:p>
          <a:p>
            <a:pPr marL="285750" indent="-285750">
              <a:buFont typeface="Arial" panose="020B0604020202020204" pitchFamily="34" charset="0"/>
              <a:buChar char="•"/>
            </a:pPr>
            <a:endParaRPr lang="en-US" dirty="0"/>
          </a:p>
          <a:p>
            <a:r>
              <a:rPr lang="en-US" dirty="0"/>
              <a:t>After Importing the necessary packages, we imported the cleaned and Preprocessed dataset into the Jupyter notebook</a:t>
            </a:r>
          </a:p>
          <a:p>
            <a:endParaRPr lang="en-US" dirty="0"/>
          </a:p>
          <a:p>
            <a:r>
              <a:rPr lang="en-US" dirty="0"/>
              <a:t>After importing the dataset, We did basic initial analysis like Displaying the dataset, Size of the data, Checking for null values, reviewing the datatypes.</a:t>
            </a:r>
          </a:p>
        </p:txBody>
      </p:sp>
    </p:spTree>
    <p:extLst>
      <p:ext uri="{BB962C8B-B14F-4D97-AF65-F5344CB8AC3E}">
        <p14:creationId xmlns:p14="http://schemas.microsoft.com/office/powerpoint/2010/main" val="159842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80E2D5BB-2119-2805-852C-4687AEBC7A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500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8FD6240E-D103-5551-375B-FD7EABE6C1AD}"/>
              </a:ext>
            </a:extLst>
          </p:cNvPr>
          <p:cNvPicPr>
            <a:picLocks noChangeAspect="1"/>
          </p:cNvPicPr>
          <p:nvPr/>
        </p:nvPicPr>
        <p:blipFill rotWithShape="1">
          <a:blip r:embed="rId2"/>
          <a:srcRect l="8183" r="10473" b="-1"/>
          <a:stretch/>
        </p:blipFill>
        <p:spPr>
          <a:xfrm>
            <a:off x="0" y="0"/>
            <a:ext cx="12192000" cy="6857999"/>
          </a:xfrm>
          <a:prstGeom prst="rect">
            <a:avLst/>
          </a:prstGeom>
          <a:noFill/>
        </p:spPr>
      </p:pic>
    </p:spTree>
    <p:extLst>
      <p:ext uri="{BB962C8B-B14F-4D97-AF65-F5344CB8AC3E}">
        <p14:creationId xmlns:p14="http://schemas.microsoft.com/office/powerpoint/2010/main" val="369130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38DE3E0-45B5-281F-595B-B9275E22E1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5406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9622-E732-2E56-7D21-1AA5498F8354}"/>
              </a:ext>
            </a:extLst>
          </p:cNvPr>
          <p:cNvSpPr>
            <a:spLocks noGrp="1"/>
          </p:cNvSpPr>
          <p:nvPr>
            <p:ph type="title"/>
          </p:nvPr>
        </p:nvSpPr>
        <p:spPr>
          <a:xfrm>
            <a:off x="912412" y="4368440"/>
            <a:ext cx="3139440" cy="1608290"/>
          </a:xfrm>
        </p:spPr>
        <p:txBody>
          <a:bodyPr>
            <a:normAutofit fontScale="90000"/>
          </a:bodyPr>
          <a:lstStyle/>
          <a:p>
            <a:pPr algn="ctr"/>
            <a:r>
              <a:rPr lang="en-US" b="1" dirty="0">
                <a:latin typeface="Amasis MT Pro" panose="02040504050005020304" pitchFamily="18" charset="0"/>
              </a:rPr>
              <a:t>Exploratory Data </a:t>
            </a:r>
            <a:br>
              <a:rPr lang="en-US" b="1" dirty="0">
                <a:latin typeface="Amasis MT Pro" panose="02040504050005020304" pitchFamily="18" charset="0"/>
              </a:rPr>
            </a:br>
            <a:r>
              <a:rPr lang="en-US" b="1" dirty="0">
                <a:latin typeface="Amasis MT Pro" panose="02040504050005020304" pitchFamily="18" charset="0"/>
              </a:rPr>
              <a:t>Analysis (EDA)</a:t>
            </a:r>
          </a:p>
        </p:txBody>
      </p:sp>
      <p:sp>
        <p:nvSpPr>
          <p:cNvPr id="15" name="TextBox 14">
            <a:extLst>
              <a:ext uri="{FF2B5EF4-FFF2-40B4-BE49-F238E27FC236}">
                <a16:creationId xmlns:a16="http://schemas.microsoft.com/office/drawing/2014/main" id="{F1528728-681C-D023-179D-A20BD5C8B04C}"/>
              </a:ext>
            </a:extLst>
          </p:cNvPr>
          <p:cNvSpPr txBox="1"/>
          <p:nvPr/>
        </p:nvSpPr>
        <p:spPr>
          <a:xfrm>
            <a:off x="5340626" y="516834"/>
            <a:ext cx="6347791" cy="6186309"/>
          </a:xfrm>
          <a:prstGeom prst="rect">
            <a:avLst/>
          </a:prstGeom>
          <a:noFill/>
        </p:spPr>
        <p:txBody>
          <a:bodyPr wrap="square" rtlCol="0">
            <a:spAutoFit/>
          </a:bodyPr>
          <a:lstStyle/>
          <a:p>
            <a:r>
              <a:rPr lang="en-US" dirty="0"/>
              <a:t>In data analytics, Exploratory Data Analysis is how we describe the practice of investigating a dataset and summarizing its main features. It is a form of descriptive analytics. </a:t>
            </a:r>
          </a:p>
          <a:p>
            <a:r>
              <a:rPr lang="en-US" dirty="0"/>
              <a:t>EDA aims to spot patterns and trends, to identify anomalies, and to test early hypotheses.</a:t>
            </a:r>
          </a:p>
          <a:p>
            <a:r>
              <a:rPr lang="en-US" dirty="0"/>
              <a:t>The Steps that we used in the EDA analysis are:</a:t>
            </a:r>
          </a:p>
          <a:p>
            <a:endParaRPr lang="en-US" dirty="0"/>
          </a:p>
          <a:p>
            <a:pPr marL="285750" indent="-285750">
              <a:buFont typeface="Arial" panose="020B0604020202020204" pitchFamily="34" charset="0"/>
              <a:buChar char="•"/>
            </a:pPr>
            <a:r>
              <a:rPr lang="en-US" dirty="0"/>
              <a:t>Checked the number of Transactions recorded as per each country.</a:t>
            </a:r>
          </a:p>
          <a:p>
            <a:pPr marL="285750" indent="-285750">
              <a:buFont typeface="Arial" panose="020B0604020202020204" pitchFamily="34" charset="0"/>
              <a:buChar char="•"/>
            </a:pPr>
            <a:r>
              <a:rPr lang="en-US" dirty="0"/>
              <a:t>Total Number of Countries.</a:t>
            </a:r>
          </a:p>
          <a:p>
            <a:endParaRPr lang="en-US" dirty="0"/>
          </a:p>
          <a:p>
            <a:r>
              <a:rPr lang="en-US" dirty="0"/>
              <a:t>Analyzing the Sales Performance of the Company</a:t>
            </a:r>
          </a:p>
          <a:p>
            <a:pPr marL="285750" indent="-285750">
              <a:buFont typeface="Arial" panose="020B0604020202020204" pitchFamily="34" charset="0"/>
              <a:buChar char="•"/>
            </a:pPr>
            <a:r>
              <a:rPr lang="en-US" dirty="0"/>
              <a:t>Creating [</a:t>
            </a:r>
            <a:r>
              <a:rPr lang="en-US" dirty="0" err="1"/>
              <a:t>Total_Amount</a:t>
            </a:r>
            <a:r>
              <a:rPr lang="en-US" dirty="0"/>
              <a:t>] </a:t>
            </a:r>
            <a:r>
              <a:rPr lang="en-US" dirty="0" err="1"/>
              <a:t>Cloumn</a:t>
            </a:r>
            <a:r>
              <a:rPr lang="en-US" dirty="0"/>
              <a:t> by multiplying [Quantity] Column and [</a:t>
            </a:r>
            <a:r>
              <a:rPr lang="en-US" dirty="0" err="1"/>
              <a:t>UnitPrice</a:t>
            </a:r>
            <a:r>
              <a:rPr lang="en-US" dirty="0"/>
              <a:t>] Column.</a:t>
            </a:r>
          </a:p>
          <a:p>
            <a:pPr marL="285750" indent="-285750">
              <a:buFont typeface="Arial" panose="020B0604020202020204" pitchFamily="34" charset="0"/>
              <a:buChar char="•"/>
            </a:pPr>
            <a:r>
              <a:rPr lang="en-US" dirty="0"/>
              <a:t>Reviewing the Total Revenue of the Company as per Countries By Grouping the transactions of each countries.</a:t>
            </a:r>
          </a:p>
          <a:p>
            <a:pPr marL="285750" indent="-285750">
              <a:buFont typeface="Arial" panose="020B0604020202020204" pitchFamily="34" charset="0"/>
              <a:buChar char="•"/>
            </a:pPr>
            <a:r>
              <a:rPr lang="en-US" dirty="0"/>
              <a:t>Returning the Top 5 Countries which the Company have Highest Sales.</a:t>
            </a:r>
          </a:p>
          <a:p>
            <a:pPr marL="285750" indent="-285750">
              <a:buFont typeface="Arial" panose="020B0604020202020204" pitchFamily="34" charset="0"/>
              <a:buChar char="•"/>
            </a:pPr>
            <a:r>
              <a:rPr lang="en-US" dirty="0"/>
              <a:t>Returning the Bottom 5 Countries which the Company have Lowest Sales.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3044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6EEEC019-B297-4600-0CD5-960B7960E78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3086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261E50F-3F20-9F89-4700-F163838246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685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2899" y="3755732"/>
            <a:ext cx="3474057" cy="1325563"/>
          </a:xfrm>
        </p:spPr>
        <p:txBody>
          <a:bodyPr>
            <a:normAutofit/>
          </a:bodyPr>
          <a:lstStyle/>
          <a:p>
            <a:pPr algn="ctr"/>
            <a:r>
              <a:rPr lang="en-US" sz="2400" b="1" dirty="0">
                <a:latin typeface="Amasis MT Pro" panose="02040504050005020304" pitchFamily="18" charset="0"/>
              </a:rPr>
              <a:t>Market Basket Analysis</a:t>
            </a:r>
            <a:endParaRPr lang="en-US" sz="2400" b="1" dirty="0"/>
          </a:p>
        </p:txBody>
      </p:sp>
      <p:sp>
        <p:nvSpPr>
          <p:cNvPr id="30" name="TextBox 29">
            <a:extLst>
              <a:ext uri="{FF2B5EF4-FFF2-40B4-BE49-F238E27FC236}">
                <a16:creationId xmlns:a16="http://schemas.microsoft.com/office/drawing/2014/main" id="{433B6E8E-CF5E-E65F-3295-CE55CA79DD81}"/>
              </a:ext>
            </a:extLst>
          </p:cNvPr>
          <p:cNvSpPr txBox="1"/>
          <p:nvPr/>
        </p:nvSpPr>
        <p:spPr>
          <a:xfrm>
            <a:off x="5102085" y="2601570"/>
            <a:ext cx="6559827" cy="2308324"/>
          </a:xfrm>
          <a:prstGeom prst="rect">
            <a:avLst/>
          </a:prstGeom>
          <a:noFill/>
        </p:spPr>
        <p:txBody>
          <a:bodyPr wrap="square" rtlCol="0">
            <a:spAutoFit/>
          </a:bodyPr>
          <a:lstStyle/>
          <a:p>
            <a:r>
              <a:rPr lang="en-US" dirty="0">
                <a:latin typeface="Amasis MT Pro" panose="02040504050005020304" pitchFamily="18" charset="0"/>
              </a:rPr>
              <a:t>Market Basket Analysis is a popular example of frequent itemset mining technique. This process identifies customer buying habits by finding associations between the different items that customers place in their shopping baskets. The discovery of this kind of association will be helpful for retailers or marketers to develop marketing strategies by gaining insight into which items are frequently bought together by customers, whether from a grocery store or online retail.</a:t>
            </a:r>
          </a:p>
        </p:txBody>
      </p:sp>
    </p:spTree>
    <p:extLst>
      <p:ext uri="{BB962C8B-B14F-4D97-AF65-F5344CB8AC3E}">
        <p14:creationId xmlns:p14="http://schemas.microsoft.com/office/powerpoint/2010/main" val="184494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D77A3C05-E28A-9C61-9E71-697F57EA325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0965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8BFBB8FC-37EB-E4CB-7B18-AD37A8C102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089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08CC77F7-AB6E-4B24-2DA9-E39A1487F8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0089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5F1A-1DD8-8B3F-3470-E13DA7663030}"/>
              </a:ext>
            </a:extLst>
          </p:cNvPr>
          <p:cNvSpPr>
            <a:spLocks noGrp="1"/>
          </p:cNvSpPr>
          <p:nvPr>
            <p:ph type="title"/>
          </p:nvPr>
        </p:nvSpPr>
        <p:spPr>
          <a:xfrm>
            <a:off x="422082" y="4757990"/>
            <a:ext cx="4043901" cy="992206"/>
          </a:xfrm>
        </p:spPr>
        <p:txBody>
          <a:bodyPr>
            <a:normAutofit fontScale="90000"/>
          </a:bodyPr>
          <a:lstStyle/>
          <a:p>
            <a:pPr algn="ctr"/>
            <a:r>
              <a:rPr lang="en-US" sz="2400" b="1" dirty="0">
                <a:latin typeface="Amasis MT Pro" panose="02040504050005020304" pitchFamily="18" charset="0"/>
              </a:rPr>
              <a:t>Analyzing the Low Revenue of the company</a:t>
            </a:r>
          </a:p>
        </p:txBody>
      </p:sp>
      <p:sp>
        <p:nvSpPr>
          <p:cNvPr id="14" name="TextBox 13">
            <a:extLst>
              <a:ext uri="{FF2B5EF4-FFF2-40B4-BE49-F238E27FC236}">
                <a16:creationId xmlns:a16="http://schemas.microsoft.com/office/drawing/2014/main" id="{A6CEC3EE-97FD-3104-EAC7-21D66A96EF86}"/>
              </a:ext>
            </a:extLst>
          </p:cNvPr>
          <p:cNvSpPr txBox="1"/>
          <p:nvPr/>
        </p:nvSpPr>
        <p:spPr>
          <a:xfrm>
            <a:off x="5685182" y="524813"/>
            <a:ext cx="5698435" cy="6186309"/>
          </a:xfrm>
          <a:prstGeom prst="rect">
            <a:avLst/>
          </a:prstGeom>
          <a:noFill/>
        </p:spPr>
        <p:txBody>
          <a:bodyPr wrap="square" rtlCol="0">
            <a:spAutoFit/>
          </a:bodyPr>
          <a:lstStyle/>
          <a:p>
            <a:r>
              <a:rPr lang="en-US" dirty="0"/>
              <a:t>Now the Question arises that why do these countries have lowest sales?, And to look into that we started analyzing the customers of the company and their count as per the countries</a:t>
            </a:r>
          </a:p>
          <a:p>
            <a:endParaRPr lang="en-US" dirty="0"/>
          </a:p>
          <a:p>
            <a:r>
              <a:rPr lang="en-US" dirty="0"/>
              <a:t>To analyze the customers, we used these steps in the EDA Analysis:</a:t>
            </a:r>
          </a:p>
          <a:p>
            <a:pPr marL="285750" indent="-285750">
              <a:buFont typeface="Arial" panose="020B0604020202020204" pitchFamily="34" charset="0"/>
              <a:buChar char="•"/>
            </a:pPr>
            <a:r>
              <a:rPr lang="en-US" dirty="0"/>
              <a:t>Analyzing the Countries with least Customers of the Company.</a:t>
            </a:r>
          </a:p>
          <a:p>
            <a:pPr marL="285750" indent="-285750">
              <a:buFont typeface="Arial" panose="020B0604020202020204" pitchFamily="34" charset="0"/>
              <a:buChar char="•"/>
            </a:pPr>
            <a:r>
              <a:rPr lang="en-US" dirty="0"/>
              <a:t>Analyzing the Countries with highest Customers of the Company.</a:t>
            </a:r>
          </a:p>
          <a:p>
            <a:endParaRPr lang="en-US" dirty="0"/>
          </a:p>
          <a:p>
            <a:r>
              <a:rPr lang="en-US" dirty="0"/>
              <a:t>Analyzing the Revenue of the Company with respect to year and month.</a:t>
            </a:r>
          </a:p>
          <a:p>
            <a:pPr marL="285750" indent="-285750">
              <a:buFont typeface="Arial" panose="020B0604020202020204" pitchFamily="34" charset="0"/>
              <a:buChar char="•"/>
            </a:pPr>
            <a:r>
              <a:rPr lang="en-US" dirty="0"/>
              <a:t>Analyzing the Revenue of the Company with respect to the Year 2010 and Year 2011</a:t>
            </a:r>
          </a:p>
          <a:p>
            <a:pPr marL="285750" indent="-285750">
              <a:buFont typeface="Arial" panose="020B0604020202020204" pitchFamily="34" charset="0"/>
              <a:buChar char="•"/>
            </a:pPr>
            <a:r>
              <a:rPr lang="en-US" dirty="0"/>
              <a:t>Analyzing the Revenue of the Company with respect to the months.</a:t>
            </a:r>
          </a:p>
          <a:p>
            <a:pPr marL="285750" indent="-285750">
              <a:buFont typeface="Arial" panose="020B0604020202020204" pitchFamily="34" charset="0"/>
              <a:buChar char="•"/>
            </a:pPr>
            <a:endParaRPr lang="en-US" dirty="0"/>
          </a:p>
          <a:p>
            <a:r>
              <a:rPr lang="en-US" dirty="0"/>
              <a:t>Analyzing the Revenue of the Company and the Quantity of the products sold with respect to each Products in the dataset. </a:t>
            </a:r>
          </a:p>
        </p:txBody>
      </p:sp>
    </p:spTree>
    <p:extLst>
      <p:ext uri="{BB962C8B-B14F-4D97-AF65-F5344CB8AC3E}">
        <p14:creationId xmlns:p14="http://schemas.microsoft.com/office/powerpoint/2010/main" val="1158822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graph&#10;&#10;Description automatically generated">
            <a:extLst>
              <a:ext uri="{FF2B5EF4-FFF2-40B4-BE49-F238E27FC236}">
                <a16:creationId xmlns:a16="http://schemas.microsoft.com/office/drawing/2014/main" id="{43D1169B-7C1B-CB67-0EA5-C0E7DC4571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8610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BC0BF995-8C04-1829-52FA-935C40E259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571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FBDC4450-8199-8EAE-6A7A-F73950EDBD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13627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graph&#10;&#10;Description automatically generated">
            <a:extLst>
              <a:ext uri="{FF2B5EF4-FFF2-40B4-BE49-F238E27FC236}">
                <a16:creationId xmlns:a16="http://schemas.microsoft.com/office/drawing/2014/main" id="{CE3B54DF-542A-FC98-449D-6F7557F1CC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290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7723169-40DF-0E85-B7D0-69A12A4429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059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CACA6C8-C9F1-A6AE-1762-4E10297DEC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673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omputer, computer, indoor, handcart&#10;&#10;Description automatically generated">
            <a:extLst>
              <a:ext uri="{FF2B5EF4-FFF2-40B4-BE49-F238E27FC236}">
                <a16:creationId xmlns:a16="http://schemas.microsoft.com/office/drawing/2014/main" id="{B8FDA363-8D2E-4368-D265-D24F857008E2}"/>
              </a:ext>
            </a:extLst>
          </p:cNvPr>
          <p:cNvPicPr>
            <a:picLocks noChangeAspect="1"/>
          </p:cNvPicPr>
          <p:nvPr/>
        </p:nvPicPr>
        <p:blipFill>
          <a:blip r:embed="rId2"/>
          <a:stretch>
            <a:fillRect/>
          </a:stretch>
        </p:blipFill>
        <p:spPr>
          <a:xfrm>
            <a:off x="0" y="0"/>
            <a:ext cx="12381933" cy="7601648"/>
          </a:xfrm>
          <a:prstGeom prst="rect">
            <a:avLst/>
          </a:prstGeo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1323285"/>
            <a:ext cx="5111750" cy="1204912"/>
          </a:xfrm>
        </p:spPr>
        <p:txBody>
          <a:bodyPr/>
          <a:lstStyle/>
          <a:p>
            <a:pPr algn="ctr"/>
            <a:r>
              <a:rPr lang="en-US" dirty="0">
                <a:latin typeface="Amasis MT Pro" panose="02040504050005020304" pitchFamily="18" charset="0"/>
              </a:rPr>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91385" y="2602859"/>
            <a:ext cx="6980030" cy="2421974"/>
          </a:xfrm>
        </p:spPr>
        <p:txBody>
          <a:bodyPr vert="horz" lIns="91440" tIns="45720" rIns="91440" bIns="45720" rtlCol="0" anchor="t">
            <a:noAutofit/>
          </a:bodyPr>
          <a:lstStyle/>
          <a:p>
            <a:r>
              <a:rPr lang="en-US" sz="1800" noProof="1"/>
              <a:t>K&amp;M Superstore is Online franchise Superstore that sells different types of products worldwide. Its first and main branch is located in the UK and there are several other branches worldwide. There are different kinds of products and their varieties sold in these superstores.</a:t>
            </a:r>
            <a:endParaRPr lang="en-ZA" sz="1800"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19CA-90AF-7FC1-DFD9-78D65A2D1910}"/>
              </a:ext>
            </a:extLst>
          </p:cNvPr>
          <p:cNvSpPr>
            <a:spLocks noGrp="1"/>
          </p:cNvSpPr>
          <p:nvPr>
            <p:ph type="title"/>
          </p:nvPr>
        </p:nvSpPr>
        <p:spPr>
          <a:xfrm>
            <a:off x="634115" y="4454061"/>
            <a:ext cx="3434301" cy="1325563"/>
          </a:xfrm>
        </p:spPr>
        <p:txBody>
          <a:bodyPr>
            <a:normAutofit/>
          </a:bodyPr>
          <a:lstStyle/>
          <a:p>
            <a:pPr algn="ctr"/>
            <a:r>
              <a:rPr lang="en-US" sz="2400" b="1" dirty="0">
                <a:latin typeface="Amasis MT Pro" panose="02040504050005020304" pitchFamily="18" charset="0"/>
              </a:rPr>
              <a:t>Market Basket Analysis</a:t>
            </a:r>
          </a:p>
        </p:txBody>
      </p:sp>
      <p:sp>
        <p:nvSpPr>
          <p:cNvPr id="14" name="TextBox 13">
            <a:extLst>
              <a:ext uri="{FF2B5EF4-FFF2-40B4-BE49-F238E27FC236}">
                <a16:creationId xmlns:a16="http://schemas.microsoft.com/office/drawing/2014/main" id="{5ED6FE1E-3AE6-F4D5-CE9C-F9B7B41682B7}"/>
              </a:ext>
            </a:extLst>
          </p:cNvPr>
          <p:cNvSpPr txBox="1"/>
          <p:nvPr/>
        </p:nvSpPr>
        <p:spPr>
          <a:xfrm>
            <a:off x="5382371" y="861390"/>
            <a:ext cx="6175514" cy="5355312"/>
          </a:xfrm>
          <a:prstGeom prst="rect">
            <a:avLst/>
          </a:prstGeom>
          <a:noFill/>
        </p:spPr>
        <p:txBody>
          <a:bodyPr wrap="square" rtlCol="0">
            <a:spAutoFit/>
          </a:bodyPr>
          <a:lstStyle/>
          <a:p>
            <a:r>
              <a:rPr lang="en-US" dirty="0"/>
              <a:t>Market basket analysis is a data mining technique that looks for relationships between items that customers frequently buy together or place in the same basket. It helps analysts understand customer purchase behaviors and predict what new customers may purchase.</a:t>
            </a:r>
          </a:p>
          <a:p>
            <a:endParaRPr lang="en-US" dirty="0"/>
          </a:p>
          <a:p>
            <a:r>
              <a:rPr lang="en-US" dirty="0"/>
              <a:t>The packages that are used for the Market Basket Analysis are:</a:t>
            </a:r>
          </a:p>
          <a:p>
            <a:pPr marL="285750" indent="-285750">
              <a:buFont typeface="Arial" panose="020B0604020202020204" pitchFamily="34" charset="0"/>
              <a:buChar char="•"/>
            </a:pPr>
            <a:r>
              <a:rPr lang="en-US" dirty="0" err="1"/>
              <a:t>Apriori</a:t>
            </a:r>
            <a:r>
              <a:rPr lang="en-US" dirty="0"/>
              <a:t> [</a:t>
            </a:r>
            <a:r>
              <a:rPr lang="en-US" dirty="0" err="1"/>
              <a:t>mlxtend.frequent_patterns</a:t>
            </a:r>
            <a:r>
              <a:rPr lang="en-US" dirty="0"/>
              <a:t>]</a:t>
            </a:r>
          </a:p>
          <a:p>
            <a:pPr marL="285750" indent="-285750">
              <a:buFont typeface="Arial" panose="020B0604020202020204" pitchFamily="34" charset="0"/>
              <a:buChar char="•"/>
            </a:pPr>
            <a:r>
              <a:rPr lang="en-US" dirty="0" err="1"/>
              <a:t>Association_rules</a:t>
            </a:r>
            <a:r>
              <a:rPr lang="en-US" dirty="0"/>
              <a:t> [</a:t>
            </a:r>
            <a:r>
              <a:rPr lang="en-US" dirty="0" err="1"/>
              <a:t>mlxtend.frequent_patterns</a:t>
            </a:r>
            <a:r>
              <a:rPr lang="en-US" dirty="0"/>
              <a:t>]</a:t>
            </a:r>
          </a:p>
          <a:p>
            <a:endParaRPr lang="en-US" dirty="0"/>
          </a:p>
          <a:p>
            <a:r>
              <a:rPr lang="en-US" dirty="0"/>
              <a:t>The Steps involved in the Market Basket Analysis are:</a:t>
            </a:r>
          </a:p>
          <a:p>
            <a:pPr marL="285750" indent="-285750">
              <a:buFont typeface="Arial" panose="020B0604020202020204" pitchFamily="34" charset="0"/>
              <a:buChar char="•"/>
            </a:pPr>
            <a:r>
              <a:rPr lang="en-US" dirty="0"/>
              <a:t>Make a Transaction order Basket with respect to the [</a:t>
            </a:r>
            <a:r>
              <a:rPr lang="en-US" dirty="0" err="1"/>
              <a:t>InvoiceNo</a:t>
            </a:r>
            <a:r>
              <a:rPr lang="en-US" dirty="0"/>
              <a:t>] Column, using the [</a:t>
            </a:r>
            <a:r>
              <a:rPr lang="en-US" dirty="0" err="1"/>
              <a:t>InvoiceNo</a:t>
            </a:r>
            <a:r>
              <a:rPr lang="en-US" dirty="0"/>
              <a:t>],[Description] and [Quantity] column of the dataset.</a:t>
            </a:r>
          </a:p>
          <a:p>
            <a:pPr marL="285750" indent="-285750">
              <a:buFont typeface="Arial" panose="020B0604020202020204" pitchFamily="34" charset="0"/>
              <a:buChar char="•"/>
            </a:pPr>
            <a:r>
              <a:rPr lang="en-US" dirty="0"/>
              <a:t>Converting all the positive values in the new basket dataset to 1 and everything else to 0</a:t>
            </a:r>
          </a:p>
          <a:p>
            <a:pPr marL="285750" indent="-285750">
              <a:buFont typeface="Arial" panose="020B0604020202020204" pitchFamily="34" charset="0"/>
              <a:buChar char="•"/>
            </a:pPr>
            <a:r>
              <a:rPr lang="en-US" dirty="0"/>
              <a:t>Creating the new Basket dataset containing values of 0s and 1s.</a:t>
            </a:r>
          </a:p>
        </p:txBody>
      </p:sp>
    </p:spTree>
    <p:extLst>
      <p:ext uri="{BB962C8B-B14F-4D97-AF65-F5344CB8AC3E}">
        <p14:creationId xmlns:p14="http://schemas.microsoft.com/office/powerpoint/2010/main" val="262467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A4F80A0A-000E-AA7D-67D3-7AC08BB34D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652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FD0E99E8-CD77-DED5-CF02-FDF530A026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6727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C047BC08-DB66-1E62-BF29-C64F337DACF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4151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E3CC-168F-018A-46F7-101D7AAA3C58}"/>
              </a:ext>
            </a:extLst>
          </p:cNvPr>
          <p:cNvSpPr>
            <a:spLocks noGrp="1"/>
          </p:cNvSpPr>
          <p:nvPr>
            <p:ph type="title"/>
          </p:nvPr>
        </p:nvSpPr>
        <p:spPr>
          <a:xfrm>
            <a:off x="488343" y="4617602"/>
            <a:ext cx="3139440" cy="973600"/>
          </a:xfrm>
        </p:spPr>
        <p:txBody>
          <a:bodyPr>
            <a:normAutofit/>
          </a:bodyPr>
          <a:lstStyle/>
          <a:p>
            <a:pPr algn="ctr"/>
            <a:r>
              <a:rPr lang="en-US" sz="2400" b="1" dirty="0">
                <a:latin typeface="Amasis MT Pro" panose="02040504050005020304" pitchFamily="18" charset="0"/>
              </a:rPr>
              <a:t>Training The model</a:t>
            </a:r>
          </a:p>
        </p:txBody>
      </p:sp>
      <p:sp>
        <p:nvSpPr>
          <p:cNvPr id="15" name="TextBox 14">
            <a:extLst>
              <a:ext uri="{FF2B5EF4-FFF2-40B4-BE49-F238E27FC236}">
                <a16:creationId xmlns:a16="http://schemas.microsoft.com/office/drawing/2014/main" id="{F1C26DAE-A787-0AB8-9A6B-E23E59A9599D}"/>
              </a:ext>
            </a:extLst>
          </p:cNvPr>
          <p:cNvSpPr txBox="1"/>
          <p:nvPr/>
        </p:nvSpPr>
        <p:spPr>
          <a:xfrm>
            <a:off x="4929809" y="622852"/>
            <a:ext cx="6228522" cy="5909310"/>
          </a:xfrm>
          <a:prstGeom prst="rect">
            <a:avLst/>
          </a:prstGeom>
          <a:noFill/>
        </p:spPr>
        <p:txBody>
          <a:bodyPr wrap="square" rtlCol="0">
            <a:spAutoFit/>
          </a:bodyPr>
          <a:lstStyle/>
          <a:p>
            <a:r>
              <a:rPr lang="en-US" dirty="0"/>
              <a:t>Training the dataset model for Market basket analysis is done by the package </a:t>
            </a:r>
            <a:r>
              <a:rPr lang="en-US" dirty="0" err="1"/>
              <a:t>Apriori</a:t>
            </a:r>
            <a:r>
              <a:rPr lang="en-US" dirty="0"/>
              <a:t> algorithm and the association Rules package. </a:t>
            </a:r>
          </a:p>
          <a:p>
            <a:r>
              <a:rPr lang="en-US" dirty="0"/>
              <a:t>The Components in the algorithm that are used to train the dataset model are:</a:t>
            </a:r>
          </a:p>
          <a:p>
            <a:pPr marL="285750" indent="-285750">
              <a:buFont typeface="Arial" panose="020B0604020202020204" pitchFamily="34" charset="0"/>
              <a:buChar char="•"/>
            </a:pPr>
            <a:r>
              <a:rPr lang="en-US" dirty="0"/>
              <a:t>Support</a:t>
            </a:r>
          </a:p>
          <a:p>
            <a:pPr marL="285750" indent="-285750">
              <a:buFont typeface="Arial" panose="020B0604020202020204" pitchFamily="34" charset="0"/>
              <a:buChar char="•"/>
            </a:pPr>
            <a:r>
              <a:rPr lang="en-US" dirty="0"/>
              <a:t>Confidence</a:t>
            </a:r>
          </a:p>
          <a:p>
            <a:pPr marL="285750" indent="-285750">
              <a:buFont typeface="Arial" panose="020B0604020202020204" pitchFamily="34" charset="0"/>
              <a:buChar char="•"/>
            </a:pPr>
            <a:r>
              <a:rPr lang="en-US" dirty="0"/>
              <a:t>Lift</a:t>
            </a:r>
          </a:p>
          <a:p>
            <a:endParaRPr lang="en-US" dirty="0"/>
          </a:p>
          <a:p>
            <a:r>
              <a:rPr lang="en-US" dirty="0"/>
              <a:t>The steps involved during training the model are:</a:t>
            </a:r>
          </a:p>
          <a:p>
            <a:pPr marL="285750" indent="-285750">
              <a:buFont typeface="Arial" panose="020B0604020202020204" pitchFamily="34" charset="0"/>
              <a:buChar char="•"/>
            </a:pPr>
            <a:r>
              <a:rPr lang="en-US" dirty="0"/>
              <a:t>Generating frequent Items using </a:t>
            </a:r>
            <a:r>
              <a:rPr lang="en-US" dirty="0" err="1"/>
              <a:t>apriori</a:t>
            </a:r>
            <a:r>
              <a:rPr lang="en-US" dirty="0"/>
              <a:t> </a:t>
            </a:r>
            <a:r>
              <a:rPr lang="en-US" dirty="0" err="1"/>
              <a:t>algoritm</a:t>
            </a:r>
            <a:r>
              <a:rPr lang="en-US" dirty="0"/>
              <a:t> by providing min-support values.</a:t>
            </a:r>
          </a:p>
          <a:p>
            <a:pPr marL="285750" indent="-285750">
              <a:buFont typeface="Arial" panose="020B0604020202020204" pitchFamily="34" charset="0"/>
              <a:buChar char="•"/>
            </a:pPr>
            <a:r>
              <a:rPr lang="en-US" dirty="0"/>
              <a:t>Giving Rules, threshold and metric values using the association rules package and generating optimum rules.</a:t>
            </a:r>
          </a:p>
          <a:p>
            <a:pPr marL="285750" indent="-285750">
              <a:buFont typeface="Arial" panose="020B0604020202020204" pitchFamily="34" charset="0"/>
              <a:buChar char="•"/>
            </a:pPr>
            <a:r>
              <a:rPr lang="en-US" dirty="0"/>
              <a:t>Reviewing the Frequency of the Products and their associated products.</a:t>
            </a:r>
          </a:p>
          <a:p>
            <a:pPr marL="285750" indent="-285750">
              <a:buFont typeface="Arial" panose="020B0604020202020204" pitchFamily="34" charset="0"/>
              <a:buChar char="•"/>
            </a:pPr>
            <a:r>
              <a:rPr lang="en-US" dirty="0"/>
              <a:t>Filtering the Association rules between the products with optimal LIFT values and CONFIDENCE values.</a:t>
            </a:r>
          </a:p>
          <a:p>
            <a:endParaRPr lang="en-US" dirty="0"/>
          </a:p>
          <a:p>
            <a:r>
              <a:rPr lang="en-US" dirty="0"/>
              <a:t>Finally, the model returns SUPPORT, CONFIDENCE and LIFT values of the products and their associated products. </a:t>
            </a:r>
          </a:p>
        </p:txBody>
      </p:sp>
    </p:spTree>
    <p:extLst>
      <p:ext uri="{BB962C8B-B14F-4D97-AF65-F5344CB8AC3E}">
        <p14:creationId xmlns:p14="http://schemas.microsoft.com/office/powerpoint/2010/main" val="1728049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computer&#10;&#10;Description automatically generated">
            <a:extLst>
              <a:ext uri="{FF2B5EF4-FFF2-40B4-BE49-F238E27FC236}">
                <a16:creationId xmlns:a16="http://schemas.microsoft.com/office/drawing/2014/main" id="{92452FEC-2CFD-4F16-455C-2726C23068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63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48C20850-AC17-1BB2-F576-837FCF540F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7950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F1E359EC-6C18-C782-676A-1E9722F781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23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on a table&#10;&#10;Description automatically generated">
            <a:extLst>
              <a:ext uri="{FF2B5EF4-FFF2-40B4-BE49-F238E27FC236}">
                <a16:creationId xmlns:a16="http://schemas.microsoft.com/office/drawing/2014/main" id="{D28981C6-4D78-CBDD-FF24-7D06AEB51CCA}"/>
              </a:ext>
            </a:extLst>
          </p:cNvPr>
          <p:cNvPicPr>
            <a:picLocks noChangeAspect="1"/>
          </p:cNvPicPr>
          <p:nvPr/>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95CC0DA-9F70-8DB5-1E2A-284A6DD550A6}"/>
              </a:ext>
            </a:extLst>
          </p:cNvPr>
          <p:cNvSpPr>
            <a:spLocks noGrp="1"/>
          </p:cNvSpPr>
          <p:nvPr>
            <p:ph type="title"/>
          </p:nvPr>
        </p:nvSpPr>
        <p:spPr>
          <a:xfrm>
            <a:off x="857840" y="1934651"/>
            <a:ext cx="4098473" cy="1113350"/>
          </a:xfrm>
        </p:spPr>
        <p:txBody>
          <a:bodyPr>
            <a:normAutofit/>
          </a:bodyPr>
          <a:lstStyle/>
          <a:p>
            <a:pPr algn="ctr"/>
            <a:r>
              <a:rPr lang="en-US" sz="3600" b="1" dirty="0">
                <a:latin typeface="Amasis MT Pro" panose="02040504050005020304" pitchFamily="18" charset="0"/>
              </a:rPr>
              <a:t>DATA Visualization</a:t>
            </a:r>
          </a:p>
        </p:txBody>
      </p:sp>
    </p:spTree>
    <p:extLst>
      <p:ext uri="{BB962C8B-B14F-4D97-AF65-F5344CB8AC3E}">
        <p14:creationId xmlns:p14="http://schemas.microsoft.com/office/powerpoint/2010/main" val="2517200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logo of a company&#10;&#10;Description automatically generated">
            <a:extLst>
              <a:ext uri="{FF2B5EF4-FFF2-40B4-BE49-F238E27FC236}">
                <a16:creationId xmlns:a16="http://schemas.microsoft.com/office/drawing/2014/main" id="{502E4442-095D-5FCB-39A1-76275CD2B7F3}"/>
              </a:ext>
            </a:extLst>
          </p:cNvPr>
          <p:cNvPicPr>
            <a:picLocks noChangeAspect="1"/>
          </p:cNvPicPr>
          <p:nvPr/>
        </p:nvPicPr>
        <p:blipFill>
          <a:blip r:embed="rId2"/>
          <a:stretch>
            <a:fillRect/>
          </a:stretch>
        </p:blipFill>
        <p:spPr>
          <a:xfrm>
            <a:off x="961615" y="4095352"/>
            <a:ext cx="3305235" cy="1957047"/>
          </a:xfrm>
          <a:prstGeom prst="rect">
            <a:avLst/>
          </a:prstGeom>
        </p:spPr>
      </p:pic>
      <p:sp>
        <p:nvSpPr>
          <p:cNvPr id="18" name="TextBox 17">
            <a:extLst>
              <a:ext uri="{FF2B5EF4-FFF2-40B4-BE49-F238E27FC236}">
                <a16:creationId xmlns:a16="http://schemas.microsoft.com/office/drawing/2014/main" id="{D3922533-AC3D-0080-07CF-1F9590DD726A}"/>
              </a:ext>
            </a:extLst>
          </p:cNvPr>
          <p:cNvSpPr txBox="1"/>
          <p:nvPr/>
        </p:nvSpPr>
        <p:spPr>
          <a:xfrm>
            <a:off x="5406886" y="728870"/>
            <a:ext cx="6228522" cy="5909310"/>
          </a:xfrm>
          <a:prstGeom prst="rect">
            <a:avLst/>
          </a:prstGeom>
          <a:noFill/>
        </p:spPr>
        <p:txBody>
          <a:bodyPr wrap="square" rtlCol="0">
            <a:spAutoFit/>
          </a:bodyPr>
          <a:lstStyle/>
          <a:p>
            <a:r>
              <a:rPr lang="en-US" dirty="0"/>
              <a:t>After Data Cleaning and Data Analysis comes the final part the Data Visualization. And for Data Visualization we used the software tool Power BI.</a:t>
            </a:r>
          </a:p>
          <a:p>
            <a:endParaRPr lang="en-US" dirty="0"/>
          </a:p>
          <a:p>
            <a:r>
              <a:rPr lang="en-US" dirty="0"/>
              <a:t>In Power BI we created 3 Dashboards for 3 Different Analysis and there are:</a:t>
            </a:r>
          </a:p>
          <a:p>
            <a:pPr marL="285750" indent="-285750">
              <a:buFont typeface="Arial" panose="020B0604020202020204" pitchFamily="34" charset="0"/>
              <a:buChar char="•"/>
            </a:pPr>
            <a:r>
              <a:rPr lang="en-US" b="1" dirty="0"/>
              <a:t>Revenue Analysis</a:t>
            </a:r>
          </a:p>
          <a:p>
            <a:pPr marL="285750" indent="-285750">
              <a:buFont typeface="Arial" panose="020B0604020202020204" pitchFamily="34" charset="0"/>
              <a:buChar char="•"/>
            </a:pPr>
            <a:r>
              <a:rPr lang="en-US" b="1" dirty="0"/>
              <a:t>Customer Analysis</a:t>
            </a:r>
          </a:p>
          <a:p>
            <a:pPr marL="285750" indent="-285750">
              <a:buFont typeface="Arial" panose="020B0604020202020204" pitchFamily="34" charset="0"/>
              <a:buChar char="•"/>
            </a:pPr>
            <a:r>
              <a:rPr lang="en-US" b="1" dirty="0"/>
              <a:t>Market Basket Analysis</a:t>
            </a:r>
          </a:p>
          <a:p>
            <a:endParaRPr lang="en-US" dirty="0"/>
          </a:p>
          <a:p>
            <a:r>
              <a:rPr lang="en-US" dirty="0"/>
              <a:t>The steps used to make the visuals in the Power BI:</a:t>
            </a:r>
          </a:p>
          <a:p>
            <a:pPr marL="285750" indent="-285750">
              <a:buFont typeface="Arial" panose="020B0604020202020204" pitchFamily="34" charset="0"/>
              <a:buChar char="•"/>
            </a:pPr>
            <a:r>
              <a:rPr lang="en-US" b="1" dirty="0"/>
              <a:t>Filters were used for the visuals.</a:t>
            </a:r>
          </a:p>
          <a:p>
            <a:r>
              <a:rPr lang="en-US" dirty="0"/>
              <a:t>         Filters were used in the Market Basket Page, Revenue        `       Page, Customer Page</a:t>
            </a:r>
          </a:p>
          <a:p>
            <a:pPr marL="285750" indent="-285750">
              <a:buFont typeface="Arial" panose="020B0604020202020204" pitchFamily="34" charset="0"/>
              <a:buChar char="•"/>
            </a:pPr>
            <a:r>
              <a:rPr lang="en-US" b="1" dirty="0"/>
              <a:t>Measures were used for the visuals.</a:t>
            </a:r>
          </a:p>
          <a:p>
            <a:r>
              <a:rPr lang="en-US" dirty="0"/>
              <a:t>        Measures were used in the Market Basket Page</a:t>
            </a:r>
          </a:p>
          <a:p>
            <a:pPr marL="285750" indent="-285750">
              <a:buFont typeface="Arial" panose="020B0604020202020204" pitchFamily="34" charset="0"/>
              <a:buChar char="•"/>
            </a:pPr>
            <a:r>
              <a:rPr lang="en-US" b="1" dirty="0"/>
              <a:t>DAX Query were used for the visuals</a:t>
            </a:r>
            <a:r>
              <a:rPr lang="en-US" dirty="0"/>
              <a:t>.</a:t>
            </a:r>
          </a:p>
          <a:p>
            <a:pPr lvl="1"/>
            <a:r>
              <a:rPr lang="en-US" dirty="0"/>
              <a:t>Dax Query was used in the Market Basket Page </a:t>
            </a:r>
          </a:p>
          <a:p>
            <a:r>
              <a:rPr lang="en-US" dirty="0"/>
              <a: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597848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604629" y="558117"/>
            <a:ext cx="3171825" cy="570217"/>
          </a:xfrm>
        </p:spPr>
        <p:txBody>
          <a:bodyPr/>
          <a:lstStyle/>
          <a:p>
            <a:pPr algn="ctr"/>
            <a:r>
              <a:rPr lang="en-ZA" dirty="0">
                <a:latin typeface="Amasis MT Pro" panose="02040504050005020304" pitchFamily="18" charset="0"/>
              </a:rPr>
              <a:t>Dataset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04629" y="1207015"/>
            <a:ext cx="5756415" cy="2221985"/>
          </a:xfrm>
        </p:spPr>
        <p:txBody>
          <a:bodyPr>
            <a:normAutofit/>
          </a:bodyPr>
          <a:lstStyle/>
          <a:p>
            <a:r>
              <a:rPr lang="en-US" sz="1600" dirty="0">
                <a:latin typeface="Amasis MT Pro" panose="02040504050005020304" pitchFamily="18" charset="0"/>
              </a:rPr>
              <a:t>The Online Retail dataset, available from the UCI Machine Learning Repository, contains transactional data from an online retailer. The dataset covers transactions made between 01/12/2010 and 09/12/2011. It includes approximately 541,909 transactions.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4</a:t>
            </a:fld>
            <a:endParaRPr lang="en-ZA" dirty="0"/>
          </a:p>
        </p:txBody>
      </p:sp>
      <p:sp>
        <p:nvSpPr>
          <p:cNvPr id="7" name="TextBox 6">
            <a:extLst>
              <a:ext uri="{FF2B5EF4-FFF2-40B4-BE49-F238E27FC236}">
                <a16:creationId xmlns:a16="http://schemas.microsoft.com/office/drawing/2014/main" id="{96381ABF-989A-4C7B-B5E0-5F6459C44E33}"/>
              </a:ext>
            </a:extLst>
          </p:cNvPr>
          <p:cNvSpPr txBox="1"/>
          <p:nvPr/>
        </p:nvSpPr>
        <p:spPr>
          <a:xfrm>
            <a:off x="591719" y="3068229"/>
            <a:ext cx="6060872" cy="2954655"/>
          </a:xfrm>
          <a:prstGeom prst="rect">
            <a:avLst/>
          </a:prstGeom>
          <a:noFill/>
        </p:spPr>
        <p:txBody>
          <a:bodyPr wrap="square" rtlCol="0">
            <a:spAutoFit/>
          </a:bodyPr>
          <a:lstStyle/>
          <a:p>
            <a:r>
              <a:rPr lang="en-US" sz="2400" u="sng" dirty="0">
                <a:solidFill>
                  <a:schemeClr val="bg1"/>
                </a:solidFill>
                <a:latin typeface="Amasis MT Pro" panose="02040504050005020304" pitchFamily="18" charset="0"/>
              </a:rPr>
              <a:t>Attributes:</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Invoice No</a:t>
            </a:r>
            <a:r>
              <a:rPr lang="en-US" dirty="0">
                <a:solidFill>
                  <a:schemeClr val="bg1"/>
                </a:solidFill>
                <a:latin typeface="Amasis MT Pro" panose="02040504050005020304" pitchFamily="18" charset="0"/>
              </a:rPr>
              <a:t>: A unique identifier for each transaction.</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Stock Code</a:t>
            </a:r>
            <a:r>
              <a:rPr lang="en-US" dirty="0">
                <a:solidFill>
                  <a:schemeClr val="bg1"/>
                </a:solidFill>
                <a:latin typeface="Amasis MT Pro" panose="02040504050005020304" pitchFamily="18" charset="0"/>
              </a:rPr>
              <a:t>: A unique identifier for each product.</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Description</a:t>
            </a:r>
            <a:r>
              <a:rPr lang="en-US" dirty="0">
                <a:solidFill>
                  <a:schemeClr val="bg1"/>
                </a:solidFill>
                <a:latin typeface="Amasis MT Pro" panose="02040504050005020304" pitchFamily="18" charset="0"/>
              </a:rPr>
              <a:t>: A brief description of the product.</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Quantity</a:t>
            </a:r>
            <a:r>
              <a:rPr lang="en-US" dirty="0">
                <a:solidFill>
                  <a:schemeClr val="bg1"/>
                </a:solidFill>
                <a:latin typeface="Amasis MT Pro" panose="02040504050005020304" pitchFamily="18" charset="0"/>
              </a:rPr>
              <a:t>: The quantity of items purchased in each transaction.</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Invoice Date</a:t>
            </a:r>
            <a:r>
              <a:rPr lang="en-US" dirty="0">
                <a:solidFill>
                  <a:schemeClr val="bg1"/>
                </a:solidFill>
                <a:latin typeface="Amasis MT Pro" panose="02040504050005020304" pitchFamily="18" charset="0"/>
              </a:rPr>
              <a:t>: The date and time of the transaction.</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Unit Price</a:t>
            </a:r>
            <a:r>
              <a:rPr lang="en-US" dirty="0">
                <a:solidFill>
                  <a:schemeClr val="bg1"/>
                </a:solidFill>
                <a:latin typeface="Amasis MT Pro" panose="02040504050005020304" pitchFamily="18" charset="0"/>
              </a:rPr>
              <a:t>: The price of a single item in British pounds.</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Customer</a:t>
            </a:r>
            <a:r>
              <a:rPr lang="en-US" dirty="0">
                <a:solidFill>
                  <a:schemeClr val="bg1"/>
                </a:solidFill>
                <a:latin typeface="Amasis MT Pro" panose="02040504050005020304" pitchFamily="18" charset="0"/>
              </a:rPr>
              <a:t>: A unique identifier for each customer.</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Country</a:t>
            </a:r>
            <a:r>
              <a:rPr lang="en-US" dirty="0">
                <a:solidFill>
                  <a:schemeClr val="bg1"/>
                </a:solidFill>
                <a:latin typeface="Amasis MT Pro" panose="02040504050005020304" pitchFamily="18" charset="0"/>
              </a:rPr>
              <a:t>: The country where the customer resides.</a:t>
            </a:r>
          </a:p>
        </p:txBody>
      </p:sp>
    </p:spTree>
    <p:extLst>
      <p:ext uri="{BB962C8B-B14F-4D97-AF65-F5344CB8AC3E}">
        <p14:creationId xmlns:p14="http://schemas.microsoft.com/office/powerpoint/2010/main" val="2243494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65B1A26E-CE4D-9EE7-D196-9CFEFEBFCE0B}"/>
              </a:ext>
            </a:extLst>
          </p:cNvPr>
          <p:cNvPicPr>
            <a:picLocks noChangeAspect="1"/>
          </p:cNvPicPr>
          <p:nvPr/>
        </p:nvPicPr>
        <p:blipFill>
          <a:blip r:embed="rId2"/>
          <a:stretch>
            <a:fillRect/>
          </a:stretch>
        </p:blipFill>
        <p:spPr>
          <a:xfrm>
            <a:off x="0" y="0"/>
            <a:ext cx="12235672" cy="6858000"/>
          </a:xfrm>
          <a:prstGeom prst="rect">
            <a:avLst/>
          </a:prstGeom>
        </p:spPr>
      </p:pic>
    </p:spTree>
    <p:extLst>
      <p:ext uri="{BB962C8B-B14F-4D97-AF65-F5344CB8AC3E}">
        <p14:creationId xmlns:p14="http://schemas.microsoft.com/office/powerpoint/2010/main" val="1678052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3097918C-B5B2-19FD-0417-DC377B28E430}"/>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56628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 shot of a computer&#10;&#10;Description automatically generated">
            <a:extLst>
              <a:ext uri="{FF2B5EF4-FFF2-40B4-BE49-F238E27FC236}">
                <a16:creationId xmlns:a16="http://schemas.microsoft.com/office/drawing/2014/main" id="{557C9DBF-5540-4321-B064-F02E0753B8E3}"/>
              </a:ext>
            </a:extLst>
          </p:cNvPr>
          <p:cNvPicPr>
            <a:picLocks noChangeAspect="1"/>
          </p:cNvPicPr>
          <p:nvPr/>
        </p:nvPicPr>
        <p:blipFill rotWithShape="1">
          <a:blip r:embed="rId2"/>
          <a:srcRect b="443"/>
          <a:stretch/>
        </p:blipFill>
        <p:spPr>
          <a:xfrm>
            <a:off x="20" y="10"/>
            <a:ext cx="12191980" cy="6857990"/>
          </a:xfrm>
          <a:prstGeom prst="rect">
            <a:avLst/>
          </a:prstGeom>
          <a:noFill/>
        </p:spPr>
      </p:pic>
    </p:spTree>
    <p:extLst>
      <p:ext uri="{BB962C8B-B14F-4D97-AF65-F5344CB8AC3E}">
        <p14:creationId xmlns:p14="http://schemas.microsoft.com/office/powerpoint/2010/main" val="123218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latin typeface="Amasis MT Pro" panose="02040504050005020304" pitchFamily="18" charset="0"/>
              </a:rPr>
              <a:t>THANK YOU</a:t>
            </a:r>
          </a:p>
        </p:txBody>
      </p:sp>
    </p:spTree>
    <p:extLst>
      <p:ext uri="{BB962C8B-B14F-4D97-AF65-F5344CB8AC3E}">
        <p14:creationId xmlns:p14="http://schemas.microsoft.com/office/powerpoint/2010/main" val="3403819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92391" y="150056"/>
            <a:ext cx="8421688" cy="843857"/>
          </a:xfrm>
        </p:spPr>
        <p:txBody>
          <a:bodyPr/>
          <a:lstStyle/>
          <a:p>
            <a:r>
              <a:rPr lang="en-US" dirty="0">
                <a:latin typeface="Amasis MT Pro" panose="02040504050005020304" pitchFamily="18" charset="0"/>
              </a:rPr>
              <a:t>MARKET Basket Analysis</a:t>
            </a:r>
          </a:p>
        </p:txBody>
      </p:sp>
      <p:sp>
        <p:nvSpPr>
          <p:cNvPr id="24" name="TextBox 23">
            <a:extLst>
              <a:ext uri="{FF2B5EF4-FFF2-40B4-BE49-F238E27FC236}">
                <a16:creationId xmlns:a16="http://schemas.microsoft.com/office/drawing/2014/main" id="{3F7B4416-DF5C-96E1-C38A-2BB118A9FE4A}"/>
              </a:ext>
            </a:extLst>
          </p:cNvPr>
          <p:cNvSpPr txBox="1"/>
          <p:nvPr/>
        </p:nvSpPr>
        <p:spPr>
          <a:xfrm>
            <a:off x="1643269" y="993913"/>
            <a:ext cx="9528314" cy="1200329"/>
          </a:xfrm>
          <a:prstGeom prst="rect">
            <a:avLst/>
          </a:prstGeom>
          <a:noFill/>
        </p:spPr>
        <p:txBody>
          <a:bodyPr wrap="square" rtlCol="0">
            <a:spAutoFit/>
          </a:bodyPr>
          <a:lstStyle/>
          <a:p>
            <a:r>
              <a:rPr lang="en-US" dirty="0">
                <a:latin typeface="Amasis MT Pro" panose="02040504050005020304" pitchFamily="18" charset="0"/>
              </a:rPr>
              <a:t>It is an analyzing technique based on the idea that if we buy an item then we are bound to buy or not-buy a group (or single) items. For example, if a customer is buying bread, then the chances of him/her buying jam is more. This is represented by the following equation:</a:t>
            </a:r>
          </a:p>
          <a:p>
            <a:endParaRPr lang="en-US" dirty="0">
              <a:latin typeface="Amasis MT Pro" panose="02040504050005020304" pitchFamily="18" charset="0"/>
            </a:endParaRPr>
          </a:p>
        </p:txBody>
      </p:sp>
      <p:pic>
        <p:nvPicPr>
          <p:cNvPr id="1029" name="Picture 5">
            <a:extLst>
              <a:ext uri="{FF2B5EF4-FFF2-40B4-BE49-F238E27FC236}">
                <a16:creationId xmlns:a16="http://schemas.microsoft.com/office/drawing/2014/main" id="{76C98ACD-4F05-CF4C-7423-B9B898C2B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972" y="2411284"/>
            <a:ext cx="1914525" cy="6477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6">
            <a:extLst>
              <a:ext uri="{FF2B5EF4-FFF2-40B4-BE49-F238E27FC236}">
                <a16:creationId xmlns:a16="http://schemas.microsoft.com/office/drawing/2014/main" id="{1D13228A-A053-4D84-A650-8512F9E76CBD}"/>
              </a:ext>
            </a:extLst>
          </p:cNvPr>
          <p:cNvSpPr>
            <a:spLocks noChangeArrowheads="1"/>
          </p:cNvSpPr>
          <p:nvPr/>
        </p:nvSpPr>
        <p:spPr bwMode="auto">
          <a:xfrm>
            <a:off x="4353338" y="3115416"/>
            <a:ext cx="32997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masis MT Pro" panose="02040504050005020304" pitchFamily="18" charset="0"/>
              </a:rPr>
              <a:t>Association Mining Rule </a:t>
            </a:r>
          </a:p>
        </p:txBody>
      </p:sp>
      <p:sp>
        <p:nvSpPr>
          <p:cNvPr id="29" name="TextBox 28">
            <a:extLst>
              <a:ext uri="{FF2B5EF4-FFF2-40B4-BE49-F238E27FC236}">
                <a16:creationId xmlns:a16="http://schemas.microsoft.com/office/drawing/2014/main" id="{C89BF3F5-59E3-A707-9393-BA431C6D7805}"/>
              </a:ext>
            </a:extLst>
          </p:cNvPr>
          <p:cNvSpPr txBox="1"/>
          <p:nvPr/>
        </p:nvSpPr>
        <p:spPr>
          <a:xfrm>
            <a:off x="1643269" y="4094922"/>
            <a:ext cx="9528314" cy="1477328"/>
          </a:xfrm>
          <a:prstGeom prst="rect">
            <a:avLst/>
          </a:prstGeom>
          <a:noFill/>
        </p:spPr>
        <p:txBody>
          <a:bodyPr wrap="square" rtlCol="0">
            <a:spAutoFit/>
          </a:bodyPr>
          <a:lstStyle/>
          <a:p>
            <a:r>
              <a:rPr lang="en-US" dirty="0">
                <a:latin typeface="Amasis MT Pro" panose="02040504050005020304" pitchFamily="18" charset="0"/>
              </a:rPr>
              <a:t>This equation is called the Association Mining Rule. This can be thought of as an IF-THEN relationship. If item A is bought by a customer, then the chances of item B being bought by the same user in the same transaction is found out. Here A is called the Antecedent and B the consequent. Antecedents are primary item that are found in the basket and consequents are the items that are found with an antecedent/group of antecedents</a:t>
            </a:r>
          </a:p>
        </p:txBody>
      </p:sp>
    </p:spTree>
    <p:extLst>
      <p:ext uri="{BB962C8B-B14F-4D97-AF65-F5344CB8AC3E}">
        <p14:creationId xmlns:p14="http://schemas.microsoft.com/office/powerpoint/2010/main" val="2121178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pPr algn="ctr"/>
            <a:r>
              <a:rPr lang="en-US" dirty="0">
                <a:latin typeface="Amasis MT Pro" panose="02040504050005020304" pitchFamily="18" charset="0"/>
              </a:rPr>
              <a:t>Apriori Algorithm</a:t>
            </a:r>
          </a:p>
        </p:txBody>
      </p:sp>
    </p:spTree>
    <p:extLst>
      <p:ext uri="{BB962C8B-B14F-4D97-AF65-F5344CB8AC3E}">
        <p14:creationId xmlns:p14="http://schemas.microsoft.com/office/powerpoint/2010/main" val="707789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602117" y="729620"/>
            <a:ext cx="5431971" cy="846301"/>
          </a:xfrm>
        </p:spPr>
        <p:txBody>
          <a:bodyPr/>
          <a:lstStyle/>
          <a:p>
            <a:pPr algn="ctr"/>
            <a:r>
              <a:rPr lang="en-US" b="0" i="0" dirty="0">
                <a:effectLst/>
                <a:latin typeface="Amasis MT Pro" panose="02040504050005020304" pitchFamily="18" charset="0"/>
              </a:rPr>
              <a:t>Apriori Algorithm</a:t>
            </a:r>
          </a:p>
        </p:txBody>
      </p:sp>
      <p:sp>
        <p:nvSpPr>
          <p:cNvPr id="20" name="TextBox 19">
            <a:extLst>
              <a:ext uri="{FF2B5EF4-FFF2-40B4-BE49-F238E27FC236}">
                <a16:creationId xmlns:a16="http://schemas.microsoft.com/office/drawing/2014/main" id="{F0D2989A-4979-4594-5A72-322D4C621364}"/>
              </a:ext>
            </a:extLst>
          </p:cNvPr>
          <p:cNvSpPr txBox="1"/>
          <p:nvPr/>
        </p:nvSpPr>
        <p:spPr>
          <a:xfrm>
            <a:off x="5285840" y="1575921"/>
            <a:ext cx="6700627" cy="5078313"/>
          </a:xfrm>
          <a:prstGeom prst="rect">
            <a:avLst/>
          </a:prstGeom>
          <a:noFill/>
        </p:spPr>
        <p:txBody>
          <a:bodyPr wrap="square" rtlCol="0">
            <a:spAutoFit/>
          </a:bodyPr>
          <a:lstStyle/>
          <a:p>
            <a:r>
              <a:rPr lang="en-US" dirty="0">
                <a:latin typeface="Amasis MT Pro" panose="02040504050005020304" pitchFamily="18" charset="0"/>
              </a:rPr>
              <a:t>The Apriori algorithm is the most common technique for performing market basket analysis.</a:t>
            </a:r>
          </a:p>
          <a:p>
            <a:endParaRPr lang="en-US" dirty="0">
              <a:latin typeface="Amasis MT Pro" panose="02040504050005020304" pitchFamily="18" charset="0"/>
            </a:endParaRPr>
          </a:p>
          <a:p>
            <a:r>
              <a:rPr lang="en-US" dirty="0">
                <a:latin typeface="Amasis MT Pro" panose="02040504050005020304" pitchFamily="18" charset="0"/>
              </a:rPr>
              <a:t>It is used for association rule mining, which is a rule-based process used to identify correlations between items purchased by users.</a:t>
            </a:r>
          </a:p>
          <a:p>
            <a:endParaRPr lang="en-US" dirty="0">
              <a:latin typeface="Amasis MT Pro" panose="02040504050005020304" pitchFamily="18" charset="0"/>
            </a:endParaRPr>
          </a:p>
          <a:p>
            <a:r>
              <a:rPr lang="en-US" dirty="0">
                <a:latin typeface="Amasis MT Pro" panose="02040504050005020304" pitchFamily="18" charset="0"/>
              </a:rPr>
              <a:t>Most store customers have purchased popcorn, milk, and cereal together. Therefore, {popcorn, milk, cereal} is a frequent itemset as it appears in most purchases. So, if a person grabs popcorn and milk, they will also be recommended cereal.</a:t>
            </a:r>
          </a:p>
          <a:p>
            <a:endParaRPr lang="en-US" dirty="0">
              <a:latin typeface="Amasis MT Pro" panose="02040504050005020304" pitchFamily="18" charset="0"/>
            </a:endParaRPr>
          </a:p>
          <a:p>
            <a:r>
              <a:rPr lang="en-US" dirty="0">
                <a:latin typeface="Amasis MT Pro" panose="02040504050005020304" pitchFamily="18" charset="0"/>
              </a:rPr>
              <a:t>According to the Apriori algorithm, a subset of the frequent itemset is also frequent. Since {popcorn, milk, cereal} is a frequent itemset, this means that {popcorn, milk}, {popcorn, cereal}, and {milk, cereal} are also frequent. Due to this, if a customer only goes for popcorn, they will be recommended both milk and cereal as well.</a:t>
            </a:r>
          </a:p>
          <a:p>
            <a:endParaRPr lang="en-US" dirty="0">
              <a:latin typeface="Amasis MT Pro" panose="02040504050005020304" pitchFamily="18" charset="0"/>
            </a:endParaRPr>
          </a:p>
        </p:txBody>
      </p:sp>
    </p:spTree>
    <p:extLst>
      <p:ext uri="{BB962C8B-B14F-4D97-AF65-F5344CB8AC3E}">
        <p14:creationId xmlns:p14="http://schemas.microsoft.com/office/powerpoint/2010/main" val="147210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A95F-B1C6-4F2D-318E-D10386CB3BD2}"/>
              </a:ext>
            </a:extLst>
          </p:cNvPr>
          <p:cNvSpPr>
            <a:spLocks noGrp="1"/>
          </p:cNvSpPr>
          <p:nvPr>
            <p:ph type="title"/>
          </p:nvPr>
        </p:nvSpPr>
        <p:spPr>
          <a:xfrm>
            <a:off x="1480252" y="163029"/>
            <a:ext cx="9468644" cy="823913"/>
          </a:xfrm>
        </p:spPr>
        <p:txBody>
          <a:bodyPr/>
          <a:lstStyle/>
          <a:p>
            <a:r>
              <a:rPr lang="en-US" sz="2400" dirty="0">
                <a:latin typeface="Amasis MT Pro" panose="02040504050005020304" pitchFamily="18" charset="0"/>
              </a:rPr>
              <a:t>the Components of the Apriori Algorithm are</a:t>
            </a:r>
            <a:r>
              <a:rPr lang="en-US" dirty="0"/>
              <a:t>:</a:t>
            </a:r>
          </a:p>
        </p:txBody>
      </p:sp>
      <p:sp>
        <p:nvSpPr>
          <p:cNvPr id="3" name="Text Placeholder 2">
            <a:extLst>
              <a:ext uri="{FF2B5EF4-FFF2-40B4-BE49-F238E27FC236}">
                <a16:creationId xmlns:a16="http://schemas.microsoft.com/office/drawing/2014/main" id="{9E630E72-75C9-414B-1425-7EBD96AAEB81}"/>
              </a:ext>
            </a:extLst>
          </p:cNvPr>
          <p:cNvSpPr>
            <a:spLocks noGrp="1"/>
          </p:cNvSpPr>
          <p:nvPr>
            <p:ph type="body" idx="1"/>
          </p:nvPr>
        </p:nvSpPr>
        <p:spPr>
          <a:xfrm>
            <a:off x="1103829" y="1510820"/>
            <a:ext cx="2882475" cy="823912"/>
          </a:xfrm>
        </p:spPr>
        <p:txBody>
          <a:bodyPr/>
          <a:lstStyle/>
          <a:p>
            <a:pPr algn="ctr"/>
            <a:r>
              <a:rPr lang="en-US" b="1" dirty="0">
                <a:latin typeface="Amasis MT Pro" panose="02040504050005020304" pitchFamily="18" charset="0"/>
              </a:rPr>
              <a:t>Support</a:t>
            </a:r>
          </a:p>
        </p:txBody>
      </p:sp>
      <p:sp>
        <p:nvSpPr>
          <p:cNvPr id="4" name="Content Placeholder 3">
            <a:extLst>
              <a:ext uri="{FF2B5EF4-FFF2-40B4-BE49-F238E27FC236}">
                <a16:creationId xmlns:a16="http://schemas.microsoft.com/office/drawing/2014/main" id="{91671066-D267-9285-E017-3923CBBB55E0}"/>
              </a:ext>
            </a:extLst>
          </p:cNvPr>
          <p:cNvSpPr>
            <a:spLocks noGrp="1"/>
          </p:cNvSpPr>
          <p:nvPr>
            <p:ph sz="half" idx="2"/>
          </p:nvPr>
        </p:nvSpPr>
        <p:spPr>
          <a:xfrm>
            <a:off x="1243104" y="2517473"/>
            <a:ext cx="2743200" cy="3314999"/>
          </a:xfrm>
        </p:spPr>
        <p:txBody>
          <a:bodyPr>
            <a:normAutofit/>
          </a:bodyPr>
          <a:lstStyle/>
          <a:p>
            <a:r>
              <a:rPr lang="en-US" sz="1600" dirty="0">
                <a:latin typeface="Amasis MT Pro" panose="02040504050005020304" pitchFamily="18" charset="0"/>
              </a:rPr>
              <a:t> It tells us about the combination of items bought together frequently. It gives the part of transactions that contain both A and B.</a:t>
            </a:r>
          </a:p>
          <a:p>
            <a:endParaRPr lang="en-US" sz="1600" dirty="0">
              <a:latin typeface="Amasis MT Pro" panose="02040504050005020304" pitchFamily="18" charset="0"/>
            </a:endParaRPr>
          </a:p>
          <a:p>
            <a:endParaRPr lang="en-US" sz="1600" dirty="0">
              <a:latin typeface="Amasis MT Pro" panose="02040504050005020304" pitchFamily="18" charset="0"/>
            </a:endParaRPr>
          </a:p>
          <a:p>
            <a:r>
              <a:rPr lang="en-US" sz="1600" dirty="0">
                <a:latin typeface="Amasis MT Pro" panose="02040504050005020304" pitchFamily="18" charset="0"/>
              </a:rPr>
              <a:t>We can filter out the less frequently occurring items-sets using support.</a:t>
            </a:r>
          </a:p>
        </p:txBody>
      </p:sp>
      <p:sp>
        <p:nvSpPr>
          <p:cNvPr id="5" name="Text Placeholder 4">
            <a:extLst>
              <a:ext uri="{FF2B5EF4-FFF2-40B4-BE49-F238E27FC236}">
                <a16:creationId xmlns:a16="http://schemas.microsoft.com/office/drawing/2014/main" id="{8A6EB893-2B02-4945-FA13-007BA9F08048}"/>
              </a:ext>
            </a:extLst>
          </p:cNvPr>
          <p:cNvSpPr>
            <a:spLocks noGrp="1"/>
          </p:cNvSpPr>
          <p:nvPr>
            <p:ph type="body" sz="quarter" idx="3"/>
          </p:nvPr>
        </p:nvSpPr>
        <p:spPr>
          <a:xfrm>
            <a:off x="4578027" y="1510819"/>
            <a:ext cx="2896671" cy="823912"/>
          </a:xfrm>
        </p:spPr>
        <p:txBody>
          <a:bodyPr/>
          <a:lstStyle/>
          <a:p>
            <a:pPr algn="ctr"/>
            <a:r>
              <a:rPr lang="en-US" b="1" dirty="0">
                <a:latin typeface="Amasis MT Pro" panose="02040504050005020304" pitchFamily="18" charset="0"/>
              </a:rPr>
              <a:t>Confidence</a:t>
            </a:r>
          </a:p>
        </p:txBody>
      </p:sp>
      <p:sp>
        <p:nvSpPr>
          <p:cNvPr id="6" name="Content Placeholder 5">
            <a:extLst>
              <a:ext uri="{FF2B5EF4-FFF2-40B4-BE49-F238E27FC236}">
                <a16:creationId xmlns:a16="http://schemas.microsoft.com/office/drawing/2014/main" id="{90433B2D-5E9D-1419-059A-1A33244FE2B4}"/>
              </a:ext>
            </a:extLst>
          </p:cNvPr>
          <p:cNvSpPr>
            <a:spLocks noGrp="1"/>
          </p:cNvSpPr>
          <p:nvPr>
            <p:ph sz="quarter" idx="4"/>
          </p:nvPr>
        </p:nvSpPr>
        <p:spPr>
          <a:xfrm>
            <a:off x="4578027" y="2517473"/>
            <a:ext cx="2896671" cy="1997867"/>
          </a:xfrm>
        </p:spPr>
        <p:txBody>
          <a:bodyPr>
            <a:normAutofit/>
          </a:bodyPr>
          <a:lstStyle/>
          <a:p>
            <a:r>
              <a:rPr lang="en-US" sz="1600" dirty="0">
                <a:latin typeface="Amasis MT Pro" panose="02040504050005020304" pitchFamily="18" charset="0"/>
              </a:rPr>
              <a:t>It tells us how frequently the items A and B are bought together, for the no. of times A is bought.</a:t>
            </a:r>
          </a:p>
          <a:p>
            <a:endParaRPr lang="en-US" sz="1600" dirty="0"/>
          </a:p>
          <a:p>
            <a:endParaRPr lang="en-US" sz="1600" dirty="0"/>
          </a:p>
        </p:txBody>
      </p:sp>
      <p:sp>
        <p:nvSpPr>
          <p:cNvPr id="7" name="Text Placeholder 6">
            <a:extLst>
              <a:ext uri="{FF2B5EF4-FFF2-40B4-BE49-F238E27FC236}">
                <a16:creationId xmlns:a16="http://schemas.microsoft.com/office/drawing/2014/main" id="{EA64571B-9DF2-BF35-0D59-544845938DC3}"/>
              </a:ext>
            </a:extLst>
          </p:cNvPr>
          <p:cNvSpPr>
            <a:spLocks noGrp="1"/>
          </p:cNvSpPr>
          <p:nvPr>
            <p:ph type="body" idx="13"/>
          </p:nvPr>
        </p:nvSpPr>
        <p:spPr>
          <a:xfrm>
            <a:off x="8066419" y="1510819"/>
            <a:ext cx="2882475" cy="823912"/>
          </a:xfrm>
        </p:spPr>
        <p:txBody>
          <a:bodyPr/>
          <a:lstStyle/>
          <a:p>
            <a:pPr algn="ctr"/>
            <a:r>
              <a:rPr lang="en-US" b="1" dirty="0">
                <a:latin typeface="Amasis MT Pro" panose="02040504050005020304" pitchFamily="18" charset="0"/>
              </a:rPr>
              <a:t>Lift</a:t>
            </a:r>
          </a:p>
        </p:txBody>
      </p:sp>
      <p:sp>
        <p:nvSpPr>
          <p:cNvPr id="8" name="Content Placeholder 7">
            <a:extLst>
              <a:ext uri="{FF2B5EF4-FFF2-40B4-BE49-F238E27FC236}">
                <a16:creationId xmlns:a16="http://schemas.microsoft.com/office/drawing/2014/main" id="{878C1D49-9F8E-25D3-CF93-D2CB77C973F5}"/>
              </a:ext>
            </a:extLst>
          </p:cNvPr>
          <p:cNvSpPr>
            <a:spLocks noGrp="1"/>
          </p:cNvSpPr>
          <p:nvPr>
            <p:ph sz="half" idx="14"/>
          </p:nvPr>
        </p:nvSpPr>
        <p:spPr>
          <a:xfrm>
            <a:off x="8066419" y="2334731"/>
            <a:ext cx="3287381" cy="3814278"/>
          </a:xfrm>
        </p:spPr>
        <p:txBody>
          <a:bodyPr>
            <a:noAutofit/>
          </a:bodyPr>
          <a:lstStyle/>
          <a:p>
            <a:r>
              <a:rPr lang="en-US" sz="1600" dirty="0">
                <a:latin typeface="Amasis MT Pro" panose="02040504050005020304" pitchFamily="18" charset="0"/>
              </a:rPr>
              <a:t>It indicates the strength of a rule over the randomness of A and B being bought together. It basically measures the strength of any association rule(we will talk about association rules below).</a:t>
            </a:r>
          </a:p>
          <a:p>
            <a:endParaRPr lang="en-US" sz="1600" dirty="0">
              <a:latin typeface="Amasis MT Pro" panose="02040504050005020304" pitchFamily="18" charset="0"/>
            </a:endParaRPr>
          </a:p>
          <a:p>
            <a:endParaRPr lang="en-US" sz="1600" dirty="0">
              <a:latin typeface="Amasis MT Pro" panose="02040504050005020304" pitchFamily="18" charset="0"/>
            </a:endParaRPr>
          </a:p>
          <a:p>
            <a:r>
              <a:rPr lang="en-US" sz="1600" dirty="0">
                <a:latin typeface="Amasis MT Pro" panose="02040504050005020304" pitchFamily="18" charset="0"/>
              </a:rPr>
              <a:t>More the lift more is the strength of the rule. If the lift is 3 for A -&gt; B then it means if we buy A, the chances of buying B is 3 times.</a:t>
            </a:r>
          </a:p>
        </p:txBody>
      </p:sp>
      <p:sp>
        <p:nvSpPr>
          <p:cNvPr id="9" name="Date Placeholder 8">
            <a:extLst>
              <a:ext uri="{FF2B5EF4-FFF2-40B4-BE49-F238E27FC236}">
                <a16:creationId xmlns:a16="http://schemas.microsoft.com/office/drawing/2014/main" id="{0DE49431-4BBA-E4F7-8172-C5B77246BE8C}"/>
              </a:ext>
            </a:extLst>
          </p:cNvPr>
          <p:cNvSpPr>
            <a:spLocks noGrp="1"/>
          </p:cNvSpPr>
          <p:nvPr>
            <p:ph type="dt" sz="half" idx="10"/>
          </p:nvPr>
        </p:nvSpPr>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F0F9B9AD-DB54-D7F5-3C9C-35FF8E79FE96}"/>
              </a:ext>
            </a:extLst>
          </p:cNvPr>
          <p:cNvSpPr>
            <a:spLocks noGrp="1"/>
          </p:cNvSpPr>
          <p:nvPr>
            <p:ph type="sldNum" sz="quarter" idx="12"/>
          </p:nvPr>
        </p:nvSpPr>
        <p:spPr/>
        <p:txBody>
          <a:bodyPr/>
          <a:lstStyle/>
          <a:p>
            <a:fld id="{B5CEABB6-07DC-46E8-9B57-56EC44A396E5}" type="slidenum">
              <a:rPr lang="en-US" smtClean="0"/>
              <a:t>47</a:t>
            </a:fld>
            <a:endParaRPr lang="en-US" dirty="0"/>
          </a:p>
        </p:txBody>
      </p:sp>
      <p:pic>
        <p:nvPicPr>
          <p:cNvPr id="2050" name="Picture 2">
            <a:extLst>
              <a:ext uri="{FF2B5EF4-FFF2-40B4-BE49-F238E27FC236}">
                <a16:creationId xmlns:a16="http://schemas.microsoft.com/office/drawing/2014/main" id="{75562D06-4F8F-FB5C-18D1-F9DD8B92D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847" y="4270321"/>
            <a:ext cx="1905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5FBF0F-6430-F71D-D52B-60590FF62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474" y="4174972"/>
            <a:ext cx="2009775"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207412B-11B2-0216-5EA2-63BD54E79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381" y="4251271"/>
            <a:ext cx="21145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93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latin typeface="Amasis MT Pro" panose="02040504050005020304" pitchFamily="18" charset="0"/>
              </a:rPr>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a screen on it&#10;&#10;Description automatically generated">
            <a:extLst>
              <a:ext uri="{FF2B5EF4-FFF2-40B4-BE49-F238E27FC236}">
                <a16:creationId xmlns:a16="http://schemas.microsoft.com/office/drawing/2014/main" id="{F79950D1-A39C-AE50-7AD4-0F158A19AC21}"/>
              </a:ext>
            </a:extLst>
          </p:cNvPr>
          <p:cNvPicPr>
            <a:picLocks noChangeAspect="1"/>
          </p:cNvPicPr>
          <p:nvPr/>
        </p:nvPicPr>
        <p:blipFill>
          <a:blip r:embed="rId2"/>
          <a:stretch>
            <a:fillRect/>
          </a:stretch>
        </p:blipFill>
        <p:spPr>
          <a:xfrm>
            <a:off x="0" y="0"/>
            <a:ext cx="12192000" cy="6950765"/>
          </a:xfrm>
          <a:prstGeom prst="rect">
            <a:avLst/>
          </a:prstGeom>
        </p:spPr>
      </p:pic>
      <p:sp>
        <p:nvSpPr>
          <p:cNvPr id="2" name="Title 1">
            <a:extLst>
              <a:ext uri="{FF2B5EF4-FFF2-40B4-BE49-F238E27FC236}">
                <a16:creationId xmlns:a16="http://schemas.microsoft.com/office/drawing/2014/main" id="{61A6B1C5-96B0-0524-9DA9-1BA36EC9D7FF}"/>
              </a:ext>
            </a:extLst>
          </p:cNvPr>
          <p:cNvSpPr>
            <a:spLocks noGrp="1"/>
          </p:cNvSpPr>
          <p:nvPr>
            <p:ph type="title"/>
          </p:nvPr>
        </p:nvSpPr>
        <p:spPr>
          <a:xfrm>
            <a:off x="5050971" y="1152771"/>
            <a:ext cx="6301169" cy="846301"/>
          </a:xfrm>
        </p:spPr>
        <p:txBody>
          <a:bodyPr>
            <a:normAutofit fontScale="90000"/>
          </a:bodyPr>
          <a:lstStyle/>
          <a:p>
            <a:r>
              <a:rPr lang="en-US" dirty="0">
                <a:latin typeface="Amasis MT Pro" panose="02040504050005020304" pitchFamily="18" charset="0"/>
              </a:rPr>
              <a:t>Tools To be Used In the Project</a:t>
            </a:r>
          </a:p>
        </p:txBody>
      </p:sp>
      <p:sp>
        <p:nvSpPr>
          <p:cNvPr id="12" name="TextBox 11">
            <a:extLst>
              <a:ext uri="{FF2B5EF4-FFF2-40B4-BE49-F238E27FC236}">
                <a16:creationId xmlns:a16="http://schemas.microsoft.com/office/drawing/2014/main" id="{8D20A858-EAB5-52D1-AB7D-909B611B2F46}"/>
              </a:ext>
            </a:extLst>
          </p:cNvPr>
          <p:cNvSpPr txBox="1"/>
          <p:nvPr/>
        </p:nvSpPr>
        <p:spPr>
          <a:xfrm>
            <a:off x="5883965" y="2307771"/>
            <a:ext cx="59944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masis MT Pro" panose="02040504050005020304" pitchFamily="18" charset="0"/>
              </a:rPr>
              <a:t>Excel (Data Understanding)</a:t>
            </a:r>
          </a:p>
          <a:p>
            <a:pPr marL="285750" indent="-285750">
              <a:buFont typeface="Arial" panose="020B0604020202020204" pitchFamily="34" charset="0"/>
              <a:buChar char="•"/>
            </a:pPr>
            <a:r>
              <a:rPr lang="en-US" sz="2400" dirty="0">
                <a:latin typeface="Amasis MT Pro" panose="02040504050005020304" pitchFamily="18" charset="0"/>
              </a:rPr>
              <a:t>SQL (Data Cleaning &amp; Data Preprocessing)</a:t>
            </a:r>
          </a:p>
          <a:p>
            <a:pPr marL="285750" indent="-285750">
              <a:buFont typeface="Arial" panose="020B0604020202020204" pitchFamily="34" charset="0"/>
              <a:buChar char="•"/>
            </a:pPr>
            <a:r>
              <a:rPr lang="en-US" sz="2400" dirty="0">
                <a:latin typeface="Amasis MT Pro" panose="02040504050005020304" pitchFamily="18" charset="0"/>
              </a:rPr>
              <a:t>Python(Data Analysis)</a:t>
            </a:r>
          </a:p>
          <a:p>
            <a:pPr marL="285750" indent="-285750">
              <a:buFont typeface="Arial" panose="020B0604020202020204" pitchFamily="34" charset="0"/>
              <a:buChar char="•"/>
            </a:pPr>
            <a:r>
              <a:rPr lang="en-US" sz="2400" dirty="0">
                <a:latin typeface="Amasis MT Pro" panose="02040504050005020304" pitchFamily="18" charset="0"/>
              </a:rPr>
              <a:t>Power BI (Data Visualization)</a:t>
            </a:r>
          </a:p>
        </p:txBody>
      </p:sp>
    </p:spTree>
    <p:extLst>
      <p:ext uri="{BB962C8B-B14F-4D97-AF65-F5344CB8AC3E}">
        <p14:creationId xmlns:p14="http://schemas.microsoft.com/office/powerpoint/2010/main" val="263036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582073"/>
          </a:xfrm>
        </p:spPr>
        <p:txBody>
          <a:bodyPr>
            <a:normAutofit/>
          </a:bodyPr>
          <a:lstStyle/>
          <a:p>
            <a:r>
              <a:rPr lang="en-ZA" dirty="0">
                <a:latin typeface="Amasis MT Pro" panose="02040504050005020304" pitchFamily="18" charset="0"/>
              </a:rPr>
              <a:t>BUSINESS Problems</a:t>
            </a:r>
          </a:p>
        </p:txBody>
      </p:sp>
      <p:sp>
        <p:nvSpPr>
          <p:cNvPr id="23" name="TextBox 22">
            <a:extLst>
              <a:ext uri="{FF2B5EF4-FFF2-40B4-BE49-F238E27FC236}">
                <a16:creationId xmlns:a16="http://schemas.microsoft.com/office/drawing/2014/main" id="{7C88E5F6-CFB8-6E6A-F0AC-DDC011CC7DCE}"/>
              </a:ext>
            </a:extLst>
          </p:cNvPr>
          <p:cNvSpPr txBox="1"/>
          <p:nvPr/>
        </p:nvSpPr>
        <p:spPr>
          <a:xfrm>
            <a:off x="4397946" y="2273542"/>
            <a:ext cx="7794054" cy="3139321"/>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Analyze the transaction data of sales orders from more than 541,909 transactions(Perform EDA Analysis).</a:t>
            </a:r>
          </a:p>
          <a:p>
            <a:pPr marL="285750" indent="-285750">
              <a:buFont typeface="Arial" panose="020B0604020202020204" pitchFamily="34" charset="0"/>
              <a:buChar char="•"/>
            </a:pPr>
            <a:r>
              <a:rPr lang="en-US" kern="100" dirty="0">
                <a:latin typeface="Amasis MT Pro" panose="02040504050005020304" pitchFamily="18" charset="0"/>
                <a:ea typeface="Calibri" panose="020F0502020204030204" pitchFamily="34" charset="0"/>
                <a:cs typeface="Times New Roman" panose="02020603050405020304" pitchFamily="18" charset="0"/>
              </a:rPr>
              <a:t>Products that have highest  and lowest sales?</a:t>
            </a: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Countries with highest sales?</a:t>
            </a: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What are the most frequently purchased items?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What are the relationships between different products in terms of co-occurrence?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masis MT Pro" panose="02040504050005020304" pitchFamily="18" charset="0"/>
                <a:ea typeface="Calibri" panose="020F0502020204030204" pitchFamily="34" charset="0"/>
                <a:cs typeface="Times New Roman" panose="02020603050405020304" pitchFamily="18" charset="0"/>
              </a:rPr>
              <a:t>What products are commonly bought together?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Are there any specific item combinations that lead to higher sales or customer satisfaction?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69AD4C1-B764-55FA-8172-F0F06EC9E5C9}"/>
              </a:ext>
            </a:extLst>
          </p:cNvPr>
          <p:cNvSpPr>
            <a:spLocks noGrp="1"/>
          </p:cNvSpPr>
          <p:nvPr>
            <p:ph type="dt" sz="half" idx="2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EA95E4B1-1428-2170-849F-F61B3DDD503C}"/>
              </a:ext>
            </a:extLst>
          </p:cNvPr>
          <p:cNvSpPr>
            <a:spLocks noGrp="1"/>
          </p:cNvSpPr>
          <p:nvPr>
            <p:ph type="ftr" sz="quarter" idx="2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B12CCDD0-3EA2-6723-062D-68E12C262981}"/>
              </a:ext>
            </a:extLst>
          </p:cNvPr>
          <p:cNvSpPr>
            <a:spLocks noGrp="1"/>
          </p:cNvSpPr>
          <p:nvPr>
            <p:ph type="sldNum" sz="quarter" idx="22"/>
          </p:nvPr>
        </p:nvSpPr>
        <p:spPr/>
        <p:txBody>
          <a:bodyPr/>
          <a:lstStyle/>
          <a:p>
            <a:fld id="{B5CEABB6-07DC-46E8-9B57-56EC44A396E5}" type="slidenum">
              <a:rPr lang="en-US" smtClean="0"/>
              <a:pPr/>
              <a:t>7</a:t>
            </a:fld>
            <a:endParaRPr lang="en-US" dirty="0"/>
          </a:p>
        </p:txBody>
      </p:sp>
      <p:pic>
        <p:nvPicPr>
          <p:cNvPr id="17" name="Picture 16" descr="A blue and orange background with text&#10;&#10;Description automatically generated">
            <a:extLst>
              <a:ext uri="{FF2B5EF4-FFF2-40B4-BE49-F238E27FC236}">
                <a16:creationId xmlns:a16="http://schemas.microsoft.com/office/drawing/2014/main" id="{62B32211-1222-8220-381D-21359C92B50A}"/>
              </a:ext>
            </a:extLst>
          </p:cNvPr>
          <p:cNvPicPr>
            <a:picLocks noChangeAspect="1"/>
          </p:cNvPicPr>
          <p:nvPr/>
        </p:nvPicPr>
        <p:blipFill>
          <a:blip r:embed="rId2"/>
          <a:stretch>
            <a:fillRect/>
          </a:stretch>
        </p:blipFill>
        <p:spPr>
          <a:xfrm>
            <a:off x="3868" y="-2177"/>
            <a:ext cx="12188132" cy="6860177"/>
          </a:xfrm>
          <a:prstGeom prst="rect">
            <a:avLst/>
          </a:prstGeom>
        </p:spPr>
      </p:pic>
    </p:spTree>
    <p:extLst>
      <p:ext uri="{BB962C8B-B14F-4D97-AF65-F5344CB8AC3E}">
        <p14:creationId xmlns:p14="http://schemas.microsoft.com/office/powerpoint/2010/main" val="161147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863526C-C472-1898-9F66-B792901B9D65}"/>
              </a:ext>
            </a:extLst>
          </p:cNvPr>
          <p:cNvSpPr txBox="1"/>
          <p:nvPr/>
        </p:nvSpPr>
        <p:spPr>
          <a:xfrm>
            <a:off x="5088834" y="353928"/>
            <a:ext cx="6573079" cy="6186309"/>
          </a:xfrm>
          <a:prstGeom prst="rect">
            <a:avLst/>
          </a:prstGeom>
          <a:noFill/>
        </p:spPr>
        <p:txBody>
          <a:bodyPr wrap="square" rtlCol="0">
            <a:spAutoFit/>
          </a:bodyPr>
          <a:lstStyle/>
          <a:p>
            <a:r>
              <a:rPr lang="en-US" dirty="0"/>
              <a:t>For Data Cleaning and Data Preprocessing we used the Software tool Microsoft SQL Server. After importing the raw dataset in the SQL Server, We performed the following steps to Clean the dataset and do the Preprocessing steps</a:t>
            </a:r>
          </a:p>
          <a:p>
            <a:endParaRPr lang="en-US" dirty="0"/>
          </a:p>
          <a:p>
            <a:pPr marL="285750" indent="-285750">
              <a:buFont typeface="Arial" panose="020B0604020202020204" pitchFamily="34" charset="0"/>
              <a:buChar char="•"/>
            </a:pPr>
            <a:r>
              <a:rPr lang="en-US" dirty="0"/>
              <a:t>Removed Null Values that were present in the dataset</a:t>
            </a:r>
          </a:p>
          <a:p>
            <a:pPr marL="285750" indent="-285750">
              <a:buFont typeface="Arial" panose="020B0604020202020204" pitchFamily="34" charset="0"/>
              <a:buChar char="•"/>
            </a:pPr>
            <a:r>
              <a:rPr lang="en-US" dirty="0"/>
              <a:t>Updated the [Description] Column in the dataset so that it doesn’t have any extra spaces in the left side its content using LTRIM function.</a:t>
            </a:r>
          </a:p>
          <a:p>
            <a:pPr marL="285750" indent="-285750">
              <a:buFont typeface="Arial" panose="020B0604020202020204" pitchFamily="34" charset="0"/>
              <a:buChar char="•"/>
            </a:pPr>
            <a:r>
              <a:rPr lang="en-US" dirty="0"/>
              <a:t>Updated the [Description] Column in the dataset so that it doesn’t have any extra spaces in the right side its content using RTRIM function.</a:t>
            </a:r>
          </a:p>
          <a:p>
            <a:pPr marL="285750" indent="-285750">
              <a:buFont typeface="Arial" panose="020B0604020202020204" pitchFamily="34" charset="0"/>
              <a:buChar char="•"/>
            </a:pPr>
            <a:r>
              <a:rPr lang="en-US" dirty="0"/>
              <a:t>Updated the datatype of [</a:t>
            </a:r>
            <a:r>
              <a:rPr lang="en-US" dirty="0" err="1"/>
              <a:t>InvoiceNo</a:t>
            </a:r>
            <a:r>
              <a:rPr lang="en-US" dirty="0"/>
              <a:t>] Column to String Datatype.</a:t>
            </a:r>
          </a:p>
          <a:p>
            <a:pPr marL="285750" indent="-285750">
              <a:buFont typeface="Arial" panose="020B0604020202020204" pitchFamily="34" charset="0"/>
              <a:buChar char="•"/>
            </a:pPr>
            <a:r>
              <a:rPr lang="en-US" dirty="0"/>
              <a:t>Removed the Records that Contained ‘POSTAGE’ in the [Description] Column.</a:t>
            </a:r>
          </a:p>
          <a:p>
            <a:pPr marL="285750" indent="-285750">
              <a:buFont typeface="Arial" panose="020B0604020202020204" pitchFamily="34" charset="0"/>
              <a:buChar char="•"/>
            </a:pPr>
            <a:r>
              <a:rPr lang="en-US" dirty="0"/>
              <a:t> Separating the </a:t>
            </a:r>
            <a:r>
              <a:rPr lang="en-US" dirty="0" err="1"/>
              <a:t>DateTime</a:t>
            </a:r>
            <a:r>
              <a:rPr lang="en-US" dirty="0"/>
              <a:t> Column And Creating New the [</a:t>
            </a:r>
            <a:r>
              <a:rPr lang="en-US" dirty="0" err="1"/>
              <a:t>Invoice_Date</a:t>
            </a:r>
            <a:r>
              <a:rPr lang="en-US" dirty="0"/>
              <a:t>] and [</a:t>
            </a:r>
            <a:r>
              <a:rPr lang="en-US" dirty="0" err="1"/>
              <a:t>Invoice_Time</a:t>
            </a:r>
            <a:r>
              <a:rPr lang="en-US" dirty="0"/>
              <a:t>] Columns in the [</a:t>
            </a:r>
            <a:r>
              <a:rPr lang="en-US" dirty="0" err="1"/>
              <a:t>Transcations_Records</a:t>
            </a:r>
            <a:r>
              <a:rPr lang="en-US" dirty="0"/>
              <a:t>] Table.</a:t>
            </a:r>
          </a:p>
          <a:p>
            <a:pPr marL="285750" indent="-285750">
              <a:buFont typeface="Arial" panose="020B0604020202020204" pitchFamily="34" charset="0"/>
              <a:buChar char="•"/>
            </a:pPr>
            <a:r>
              <a:rPr lang="en-US" dirty="0"/>
              <a:t>Deleted the Records that has negative values in the [Quantity] Column.</a:t>
            </a:r>
          </a:p>
          <a:p>
            <a:pPr marL="285750" indent="-285750">
              <a:buFont typeface="Arial" panose="020B0604020202020204" pitchFamily="34" charset="0"/>
              <a:buChar char="•"/>
            </a:pPr>
            <a:endParaRPr lang="en-US" dirty="0"/>
          </a:p>
        </p:txBody>
      </p:sp>
      <p:pic>
        <p:nvPicPr>
          <p:cNvPr id="20" name="Picture 19" descr="A logo for microsoft sql server&#10;&#10;Description automatically generated">
            <a:extLst>
              <a:ext uri="{FF2B5EF4-FFF2-40B4-BE49-F238E27FC236}">
                <a16:creationId xmlns:a16="http://schemas.microsoft.com/office/drawing/2014/main" id="{255C958F-D57C-0C21-A0D6-4FF8D5534893}"/>
              </a:ext>
            </a:extLst>
          </p:cNvPr>
          <p:cNvPicPr>
            <a:picLocks noChangeAspect="1"/>
          </p:cNvPicPr>
          <p:nvPr/>
        </p:nvPicPr>
        <p:blipFill>
          <a:blip r:embed="rId2"/>
          <a:stretch>
            <a:fillRect/>
          </a:stretch>
        </p:blipFill>
        <p:spPr>
          <a:xfrm>
            <a:off x="1696279" y="3299235"/>
            <a:ext cx="2838450" cy="2410005"/>
          </a:xfrm>
          <a:prstGeom prst="rect">
            <a:avLst/>
          </a:prstGeom>
        </p:spPr>
      </p:pic>
    </p:spTree>
    <p:extLst>
      <p:ext uri="{BB962C8B-B14F-4D97-AF65-F5344CB8AC3E}">
        <p14:creationId xmlns:p14="http://schemas.microsoft.com/office/powerpoint/2010/main" val="71400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239E6F2F-8CD1-5EE5-1750-F30E9FB19C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9533844"/>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2109</TotalTime>
  <Words>1817</Words>
  <Application>Microsoft Office PowerPoint</Application>
  <PresentationFormat>Widescreen</PresentationFormat>
  <Paragraphs>165</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Amasis MT Pro</vt:lpstr>
      <vt:lpstr>Arial</vt:lpstr>
      <vt:lpstr>Calibri</vt:lpstr>
      <vt:lpstr>Tenorite</vt:lpstr>
      <vt:lpstr>Monoline</vt:lpstr>
      <vt:lpstr>Market Basket Analysis</vt:lpstr>
      <vt:lpstr>Market Basket Analysis</vt:lpstr>
      <vt:lpstr>Introduction</vt:lpstr>
      <vt:lpstr>Dataset</vt:lpstr>
      <vt:lpstr>Tools To be Used In the Project</vt:lpstr>
      <vt:lpstr>BUSINESS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Analyzing the Low Revenue of the company</vt:lpstr>
      <vt:lpstr>PowerPoint Presentation</vt:lpstr>
      <vt:lpstr>PowerPoint Presentation</vt:lpstr>
      <vt:lpstr>PowerPoint Presentation</vt:lpstr>
      <vt:lpstr>PowerPoint Presentation</vt:lpstr>
      <vt:lpstr>PowerPoint Presentation</vt:lpstr>
      <vt:lpstr>PowerPoint Presentation</vt:lpstr>
      <vt:lpstr>Market Basket Analysis</vt:lpstr>
      <vt:lpstr>PowerPoint Presentation</vt:lpstr>
      <vt:lpstr>PowerPoint Presentation</vt:lpstr>
      <vt:lpstr>PowerPoint Presentation</vt:lpstr>
      <vt:lpstr>Training The model</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THANK YOU</vt:lpstr>
      <vt:lpstr>MARKET Basket Analysis</vt:lpstr>
      <vt:lpstr>Apriori Algorithm</vt:lpstr>
      <vt:lpstr>Apriori Algorithm</vt:lpstr>
      <vt:lpstr>the Components of the Apriori Algorithm are: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dc:title>
  <dc:creator>Richard Jose Koyikara</dc:creator>
  <cp:lastModifiedBy>Sujoy Tarafdar</cp:lastModifiedBy>
  <cp:revision>14</cp:revision>
  <dcterms:created xsi:type="dcterms:W3CDTF">2023-06-12T01:04:35Z</dcterms:created>
  <dcterms:modified xsi:type="dcterms:W3CDTF">2024-09-29T15:08:06Z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